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4" r:id="rId6"/>
    <p:sldId id="265" r:id="rId7"/>
    <p:sldId id="260" r:id="rId8"/>
    <p:sldId id="266" r:id="rId9"/>
    <p:sldId id="261" r:id="rId10"/>
    <p:sldId id="262" r:id="rId11"/>
    <p:sldId id="267" r:id="rId12"/>
    <p:sldId id="268" r:id="rId13"/>
    <p:sldId id="263" r:id="rId14"/>
  </p:sldIdLst>
  <p:sldSz cx="18288000" cy="10287000"/>
  <p:notesSz cx="6858000" cy="9144000"/>
  <p:embeddedFontLst>
    <p:embeddedFont>
      <p:font typeface="Helvetica World" panose="020B0604020202020204" charset="-128"/>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F7B502-07AA-7C82-BEA6-DFB2D774AA80}" v="217" dt="2024-03-08T01:35:37.668"/>
    <p1510:client id="{324121DA-1694-FDC6-45F1-3BB1E88544FD}" v="415" dt="2024-03-08T23:14:15.028"/>
    <p1510:client id="{344888BD-3A60-7B8A-E3C2-78EECFDB5F5D}" v="1011" dt="2024-03-08T17:17:22.942"/>
    <p1510:client id="{357B3C53-C0DB-8EBD-E415-7D86C21B16CE}" v="24" dt="2024-03-09T05:06:57.447"/>
    <p1510:client id="{675D06FC-A36A-E8A0-F6D5-747FFC690936}" v="36" dt="2024-03-09T06:34:14.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4AE06-FE5A-4628-A696-F8BB2428F804}" type="datetimeFigureOut">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B272C-C93F-4F4C-BE40-81CC75E83F1C}" type="slidenum">
              <a:t>‹#›</a:t>
            </a:fld>
            <a:endParaRPr lang="en-US"/>
          </a:p>
        </p:txBody>
      </p:sp>
    </p:spTree>
    <p:extLst>
      <p:ext uri="{BB962C8B-B14F-4D97-AF65-F5344CB8AC3E}">
        <p14:creationId xmlns:p14="http://schemas.microsoft.com/office/powerpoint/2010/main" val="1093149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789"/>
              </a:lnSpc>
            </a:pPr>
            <a:r>
              <a:rPr lang="en-US" dirty="0"/>
              <a:t>We have undertaken a comprehensive analysis of two important datasets that provide a detailed snapshot of the brewing industry. The first dataset encapsulates a wealth of information on 2,410 U.S. craft beers, covering aspects such as their alcohol by volume (ABV), International Bitterness Units (IBUs), and beer style. This data offers valuable insights into the popularity of various beer styles, the correlation between ABV and IBUs, and potential market trends.</a:t>
            </a:r>
          </a:p>
          <a:p>
            <a:pPr>
              <a:lnSpc>
                <a:spcPts val="3789"/>
              </a:lnSpc>
            </a:pPr>
            <a:r>
              <a:rPr lang="en-US" dirty="0"/>
              <a:t>The second dataset provides records on 558 U.S. breweries, including their location and size. This dataset will allow us to understand geographical distribution, market saturation, and opportunities for expansion. By cross-referencing these datasets, we can identify patterns and trends that could inform Budweiser's strategic decisions.</a:t>
            </a:r>
          </a:p>
          <a:p>
            <a:pPr>
              <a:lnSpc>
                <a:spcPts val="3789"/>
              </a:lnSpc>
            </a:pPr>
            <a:endParaRPr lang="en-US" dirty="0"/>
          </a:p>
          <a:p>
            <a:pPr>
              <a:lnSpc>
                <a:spcPts val="3789"/>
              </a:lnSpc>
            </a:pPr>
            <a:r>
              <a:rPr lang="en-US" dirty="0"/>
              <a:t>Our goal is to present these findings in a clear and impactful manner, focusing on the implications of the data rather than the technicalities of the analysis. We trust that these insights will contribute significantly to shaping Budweiser's future strategies. Thank you for your time, and we look forward to discussing our findings with you.</a:t>
            </a:r>
          </a:p>
          <a:p>
            <a:pPr>
              <a:lnSpc>
                <a:spcPts val="3789"/>
              </a:lnSpc>
            </a:pP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B8BB272C-C93F-4F4C-BE40-81CC75E83F1C}" type="slidenum">
              <a:t>3</a:t>
            </a:fld>
            <a:endParaRPr lang="en-US"/>
          </a:p>
        </p:txBody>
      </p:sp>
    </p:spTree>
    <p:extLst>
      <p:ext uri="{BB962C8B-B14F-4D97-AF65-F5344CB8AC3E}">
        <p14:creationId xmlns:p14="http://schemas.microsoft.com/office/powerpoint/2010/main" val="2697404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hyperlink" Target="https://app.jasper.ai/chat#user-content-fnref-1%5E" TargetMode="External"/><Relationship Id="rId13" Type="http://schemas.openxmlformats.org/officeDocument/2006/relationships/hyperlink" Target="https://www.brewersassociation.org/statistics-and-data/national-beer-stats/" TargetMode="External"/><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hyperlink" Target="https://app.jasper.ai/chat#user-content-fnref-8%5E" TargetMode="External"/><Relationship Id="rId17" Type="http://schemas.openxmlformats.org/officeDocument/2006/relationships/hyperlink" Target="https://www.mordorintelligence.com/industry-reports/north-america-beer-market" TargetMode="External"/><Relationship Id="rId2" Type="http://schemas.openxmlformats.org/officeDocument/2006/relationships/image" Target="../media/image22.png"/><Relationship Id="rId16" Type="http://schemas.openxmlformats.org/officeDocument/2006/relationships/hyperlink" Target="https://www.statista.com/outlook/cmo/alcoholic-drinks/beer/united-states" TargetMode="Externa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hyperlink" Target="https://app.jasper.ai/chat#user-content-fnref-3%5E" TargetMode="External"/><Relationship Id="rId5" Type="http://schemas.openxmlformats.org/officeDocument/2006/relationships/image" Target="../media/image3.svg"/><Relationship Id="rId15" Type="http://schemas.openxmlformats.org/officeDocument/2006/relationships/hyperlink" Target="https://www.theiwsr.com/key-trends-for-the-us-beer-market-in-2023/" TargetMode="External"/><Relationship Id="rId10" Type="http://schemas.openxmlformats.org/officeDocument/2006/relationships/hyperlink" Target="https://app.jasper.ai/chat#user-content-fnref-7%5E" TargetMode="External"/><Relationship Id="rId4" Type="http://schemas.openxmlformats.org/officeDocument/2006/relationships/image" Target="../media/image2.png"/><Relationship Id="rId9" Type="http://schemas.openxmlformats.org/officeDocument/2006/relationships/hyperlink" Target="https://app.jasper.ai/chat#user-content-fnref-2%5E" TargetMode="External"/><Relationship Id="rId14" Type="http://schemas.openxmlformats.org/officeDocument/2006/relationships/hyperlink" Target="https://www.statista.com/topics/1654/beer-industry-in-the-united-state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67297" cy="2880708"/>
          </a:xfrm>
          <a:custGeom>
            <a:avLst/>
            <a:gdLst/>
            <a:ahLst/>
            <a:cxnLst/>
            <a:rect l="l" t="t" r="r" b="b"/>
            <a:pathLst>
              <a:path w="6867297" h="2880708">
                <a:moveTo>
                  <a:pt x="0" y="0"/>
                </a:moveTo>
                <a:lnTo>
                  <a:pt x="6867297" y="0"/>
                </a:lnTo>
                <a:lnTo>
                  <a:pt x="6867297" y="2880708"/>
                </a:lnTo>
                <a:lnTo>
                  <a:pt x="0" y="2880708"/>
                </a:lnTo>
                <a:lnTo>
                  <a:pt x="0" y="0"/>
                </a:lnTo>
                <a:close/>
              </a:path>
            </a:pathLst>
          </a:custGeom>
          <a:blipFill>
            <a:blip r:embed="rId2"/>
            <a:stretch>
              <a:fillRect l="-46651" t="-72929" r="-45373" b="-81385"/>
            </a:stretch>
          </a:blipFill>
        </p:spPr>
      </p:sp>
      <p:sp>
        <p:nvSpPr>
          <p:cNvPr id="3" name="TextBox 3"/>
          <p:cNvSpPr txBox="1"/>
          <p:nvPr/>
        </p:nvSpPr>
        <p:spPr>
          <a:xfrm>
            <a:off x="4142402" y="2395181"/>
            <a:ext cx="10719383" cy="3832653"/>
          </a:xfrm>
          <a:prstGeom prst="rect">
            <a:avLst/>
          </a:prstGeom>
        </p:spPr>
        <p:txBody>
          <a:bodyPr lIns="0" tIns="0" rIns="0" bIns="0" rtlCol="0" anchor="t">
            <a:spAutoFit/>
          </a:bodyPr>
          <a:lstStyle/>
          <a:p>
            <a:pPr algn="ctr">
              <a:lnSpc>
                <a:spcPts val="15387"/>
              </a:lnSpc>
            </a:pPr>
            <a:r>
              <a:rPr lang="en-US" sz="10991">
                <a:solidFill>
                  <a:srgbClr val="000000"/>
                </a:solidFill>
                <a:latin typeface="Helvetica World"/>
              </a:rPr>
              <a:t>Beer &amp; Breweries</a:t>
            </a:r>
          </a:p>
          <a:p>
            <a:pPr algn="ctr">
              <a:lnSpc>
                <a:spcPts val="15387"/>
              </a:lnSpc>
            </a:pPr>
            <a:r>
              <a:rPr lang="en-US" sz="10991">
                <a:solidFill>
                  <a:srgbClr val="000000"/>
                </a:solidFill>
                <a:latin typeface="Helvetica World"/>
              </a:rPr>
              <a:t>Case Study</a:t>
            </a:r>
          </a:p>
        </p:txBody>
      </p:sp>
      <p:grpSp>
        <p:nvGrpSpPr>
          <p:cNvPr id="4" name="Group 4"/>
          <p:cNvGrpSpPr/>
          <p:nvPr/>
        </p:nvGrpSpPr>
        <p:grpSpPr>
          <a:xfrm>
            <a:off x="9502094" y="1632883"/>
            <a:ext cx="8785906" cy="8654117"/>
            <a:chOff x="0" y="0"/>
            <a:chExt cx="11714541" cy="11538823"/>
          </a:xfrm>
        </p:grpSpPr>
        <p:sp>
          <p:nvSpPr>
            <p:cNvPr id="5" name="Freeform 5"/>
            <p:cNvSpPr/>
            <p:nvPr/>
          </p:nvSpPr>
          <p:spPr>
            <a:xfrm rot="-10800000">
              <a:off x="0" y="0"/>
              <a:ext cx="11714541" cy="11538823"/>
            </a:xfrm>
            <a:custGeom>
              <a:avLst/>
              <a:gdLst/>
              <a:ahLst/>
              <a:cxnLst/>
              <a:rect l="l" t="t" r="r" b="b"/>
              <a:pathLst>
                <a:path w="11714541" h="11538823">
                  <a:moveTo>
                    <a:pt x="0" y="0"/>
                  </a:moveTo>
                  <a:lnTo>
                    <a:pt x="11714541" y="0"/>
                  </a:lnTo>
                  <a:lnTo>
                    <a:pt x="11714541" y="11538823"/>
                  </a:lnTo>
                  <a:lnTo>
                    <a:pt x="0" y="11538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3300445" y="3151791"/>
              <a:ext cx="8259547" cy="8259547"/>
            </a:xfrm>
            <a:custGeom>
              <a:avLst/>
              <a:gdLst/>
              <a:ahLst/>
              <a:cxnLst/>
              <a:rect l="l" t="t" r="r" b="b"/>
              <a:pathLst>
                <a:path w="8259547" h="8259547">
                  <a:moveTo>
                    <a:pt x="0" y="0"/>
                  </a:moveTo>
                  <a:lnTo>
                    <a:pt x="8259548" y="0"/>
                  </a:lnTo>
                  <a:lnTo>
                    <a:pt x="8259548" y="8259547"/>
                  </a:lnTo>
                  <a:lnTo>
                    <a:pt x="0" y="82595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7" name="TextBox 7"/>
          <p:cNvSpPr txBox="1"/>
          <p:nvPr/>
        </p:nvSpPr>
        <p:spPr>
          <a:xfrm>
            <a:off x="327727" y="5845641"/>
            <a:ext cx="6216079" cy="4083479"/>
          </a:xfrm>
          <a:prstGeom prst="rect">
            <a:avLst/>
          </a:prstGeom>
        </p:spPr>
        <p:txBody>
          <a:bodyPr lIns="0" tIns="0" rIns="0" bIns="0" rtlCol="0" anchor="t">
            <a:spAutoFit/>
          </a:bodyPr>
          <a:lstStyle/>
          <a:p>
            <a:pPr algn="ctr">
              <a:lnSpc>
                <a:spcPts val="8116"/>
              </a:lnSpc>
            </a:pPr>
            <a:r>
              <a:rPr lang="en-US" sz="5400" dirty="0">
                <a:solidFill>
                  <a:srgbClr val="000000"/>
                </a:solidFill>
                <a:latin typeface="Helvetica World"/>
              </a:rPr>
              <a:t>Prepared by:</a:t>
            </a:r>
          </a:p>
          <a:p>
            <a:pPr algn="ctr">
              <a:lnSpc>
                <a:spcPts val="8116"/>
              </a:lnSpc>
            </a:pPr>
            <a:r>
              <a:rPr lang="en-US" sz="5400" dirty="0">
                <a:solidFill>
                  <a:srgbClr val="000000"/>
                </a:solidFill>
                <a:latin typeface="Helvetica World"/>
              </a:rPr>
              <a:t>Erika Dupond</a:t>
            </a:r>
            <a:endParaRPr lang="en-US" sz="5400">
              <a:solidFill>
                <a:srgbClr val="000000"/>
              </a:solidFill>
              <a:latin typeface="Helvetica World"/>
              <a:ea typeface="Helvetica World"/>
              <a:cs typeface="Helvetica World"/>
            </a:endParaRPr>
          </a:p>
          <a:p>
            <a:pPr algn="ctr">
              <a:lnSpc>
                <a:spcPts val="8116"/>
              </a:lnSpc>
            </a:pPr>
            <a:r>
              <a:rPr lang="en-US" sz="5400" dirty="0">
                <a:solidFill>
                  <a:srgbClr val="000000"/>
                </a:solidFill>
                <a:latin typeface="Helvetica World"/>
              </a:rPr>
              <a:t>Victoria Hernandez</a:t>
            </a:r>
            <a:endParaRPr lang="en-US" sz="5400">
              <a:solidFill>
                <a:srgbClr val="000000"/>
              </a:solidFill>
              <a:latin typeface="Helvetica World"/>
              <a:ea typeface="Helvetica World"/>
              <a:cs typeface="Helvetica World"/>
            </a:endParaRPr>
          </a:p>
          <a:p>
            <a:pPr algn="ctr">
              <a:lnSpc>
                <a:spcPts val="8116"/>
              </a:lnSpc>
            </a:pPr>
            <a:r>
              <a:rPr lang="en-US" sz="5400" dirty="0">
                <a:solidFill>
                  <a:srgbClr val="000000"/>
                </a:solidFill>
                <a:latin typeface="Helvetica World"/>
              </a:rPr>
              <a:t>Waleed Amer</a:t>
            </a:r>
            <a:endParaRPr lang="en-US" sz="5400" dirty="0">
              <a:solidFill>
                <a:srgbClr val="000000"/>
              </a:solidFill>
              <a:latin typeface="Helvetica World"/>
              <a:ea typeface="Helvetica World"/>
              <a:cs typeface="Helvetica Wor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51225" y="4101202"/>
            <a:ext cx="10722151" cy="5608099"/>
          </a:xfrm>
          <a:custGeom>
            <a:avLst/>
            <a:gdLst/>
            <a:ahLst/>
            <a:cxnLst/>
            <a:rect l="l" t="t" r="r" b="b"/>
            <a:pathLst>
              <a:path w="10722151" h="5608099">
                <a:moveTo>
                  <a:pt x="0" y="0"/>
                </a:moveTo>
                <a:lnTo>
                  <a:pt x="10722151" y="0"/>
                </a:lnTo>
                <a:lnTo>
                  <a:pt x="10722151" y="5608099"/>
                </a:lnTo>
                <a:lnTo>
                  <a:pt x="0" y="5608099"/>
                </a:lnTo>
                <a:lnTo>
                  <a:pt x="0" y="0"/>
                </a:lnTo>
                <a:close/>
              </a:path>
            </a:pathLst>
          </a:custGeom>
          <a:blipFill>
            <a:blip r:embed="rId2"/>
            <a:stretch>
              <a:fillRect/>
            </a:stretch>
          </a:blipFill>
        </p:spPr>
      </p:sp>
      <p:sp>
        <p:nvSpPr>
          <p:cNvPr id="3" name="Freeform 3"/>
          <p:cNvSpPr/>
          <p:nvPr/>
        </p:nvSpPr>
        <p:spPr>
          <a:xfrm>
            <a:off x="304800" y="3048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sp>
      <p:sp>
        <p:nvSpPr>
          <p:cNvPr id="4" name="Freeform 4"/>
          <p:cNvSpPr/>
          <p:nvPr/>
        </p:nvSpPr>
        <p:spPr>
          <a:xfrm>
            <a:off x="15036621" y="384032"/>
            <a:ext cx="2339806" cy="2560663"/>
          </a:xfrm>
          <a:custGeom>
            <a:avLst/>
            <a:gdLst/>
            <a:ahLst/>
            <a:cxnLst/>
            <a:rect l="l" t="t" r="r" b="b"/>
            <a:pathLst>
              <a:path w="2339806" h="2560663">
                <a:moveTo>
                  <a:pt x="0" y="0"/>
                </a:moveTo>
                <a:lnTo>
                  <a:pt x="2339806" y="0"/>
                </a:lnTo>
                <a:lnTo>
                  <a:pt x="2339806" y="2560663"/>
                </a:lnTo>
                <a:lnTo>
                  <a:pt x="0" y="2560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565704" y="675623"/>
            <a:ext cx="11156592" cy="1743175"/>
          </a:xfrm>
          <a:prstGeom prst="rect">
            <a:avLst/>
          </a:prstGeom>
        </p:spPr>
        <p:txBody>
          <a:bodyPr lIns="0" tIns="0" rIns="0" bIns="0" rtlCol="0" anchor="t">
            <a:spAutoFit/>
          </a:bodyPr>
          <a:lstStyle/>
          <a:p>
            <a:pPr marL="0" lvl="0" indent="0" algn="ctr">
              <a:lnSpc>
                <a:spcPts val="7123"/>
              </a:lnSpc>
              <a:spcBef>
                <a:spcPct val="0"/>
              </a:spcBef>
            </a:pPr>
            <a:r>
              <a:rPr lang="en-US" sz="5088">
                <a:solidFill>
                  <a:srgbClr val="000000"/>
                </a:solidFill>
                <a:latin typeface="Helvetica World"/>
              </a:rPr>
              <a:t>Relationship between the bitterness of the beer and its alcoholic content.</a:t>
            </a:r>
          </a:p>
        </p:txBody>
      </p:sp>
      <p:sp>
        <p:nvSpPr>
          <p:cNvPr id="6" name="TextBox 6"/>
          <p:cNvSpPr txBox="1"/>
          <p:nvPr/>
        </p:nvSpPr>
        <p:spPr>
          <a:xfrm>
            <a:off x="230658" y="2887545"/>
            <a:ext cx="16845601" cy="2370163"/>
          </a:xfrm>
          <a:prstGeom prst="rect">
            <a:avLst/>
          </a:prstGeom>
        </p:spPr>
        <p:txBody>
          <a:bodyPr lIns="0" tIns="0" rIns="0" bIns="0" rtlCol="0" anchor="t">
            <a:spAutoFit/>
          </a:bodyPr>
          <a:lstStyle/>
          <a:p>
            <a:pPr>
              <a:lnSpc>
                <a:spcPts val="3761"/>
              </a:lnSpc>
            </a:pPr>
            <a:r>
              <a:rPr lang="en-US" sz="2686">
                <a:solidFill>
                  <a:srgbClr val="000000"/>
                </a:solidFill>
                <a:latin typeface="Helvetica World"/>
              </a:rPr>
              <a:t>Based on the scatter plot there is an apparent positive correlation between the bitterness of the beer (International Bitterness Units or IBU) and its alcoholic content (Alcohol By Volume or ABV). This means that as the ABV increases, the IBU also tends to increase.</a:t>
            </a:r>
          </a:p>
          <a:p>
            <a:pPr>
              <a:lnSpc>
                <a:spcPts val="3761"/>
              </a:lnSpc>
            </a:pPr>
            <a:endParaRPr lang="en-US" sz="2686">
              <a:solidFill>
                <a:srgbClr val="000000"/>
              </a:solidFill>
              <a:latin typeface="Helvetica World"/>
            </a:endParaRPr>
          </a:p>
          <a:p>
            <a:pPr>
              <a:lnSpc>
                <a:spcPts val="3761"/>
              </a:lnSpc>
            </a:pPr>
            <a:endParaRPr lang="en-US" sz="2686">
              <a:solidFill>
                <a:srgbClr val="000000"/>
              </a:solidFill>
              <a:latin typeface="Helvetica World"/>
            </a:endParaRPr>
          </a:p>
        </p:txBody>
      </p:sp>
      <p:sp>
        <p:nvSpPr>
          <p:cNvPr id="7" name="TextBox 7"/>
          <p:cNvSpPr txBox="1"/>
          <p:nvPr/>
        </p:nvSpPr>
        <p:spPr>
          <a:xfrm>
            <a:off x="346523" y="4583087"/>
            <a:ext cx="6438361" cy="5812489"/>
          </a:xfrm>
          <a:prstGeom prst="rect">
            <a:avLst/>
          </a:prstGeom>
        </p:spPr>
        <p:txBody>
          <a:bodyPr lIns="0" tIns="0" rIns="0" bIns="0" rtlCol="0" anchor="t">
            <a:spAutoFit/>
          </a:bodyPr>
          <a:lstStyle/>
          <a:p>
            <a:pPr>
              <a:lnSpc>
                <a:spcPts val="3761"/>
              </a:lnSpc>
            </a:pPr>
            <a:r>
              <a:rPr lang="en-US" sz="2650" dirty="0">
                <a:solidFill>
                  <a:srgbClr val="000000"/>
                </a:solidFill>
                <a:latin typeface="Helvetica World"/>
              </a:rPr>
              <a:t>The trend line, which ascends from left to right, supports this observation, indicating that beers with higher alcohol content may also be more bitter. </a:t>
            </a:r>
            <a:endParaRPr lang="en-US" sz="2650" dirty="0"/>
          </a:p>
          <a:p>
            <a:pPr>
              <a:lnSpc>
                <a:spcPts val="3761"/>
              </a:lnSpc>
            </a:pPr>
            <a:r>
              <a:rPr lang="en-US" sz="2650" dirty="0">
                <a:solidFill>
                  <a:srgbClr val="000000"/>
                </a:solidFill>
                <a:latin typeface="Helvetica World"/>
              </a:rPr>
              <a:t>However, it's important to note that correlation does not imply causation. While the data suggests a relationship, it doesn't prove that higher alcohol content causes increased bitterness. </a:t>
            </a:r>
            <a:endParaRPr lang="en-US" sz="2650" dirty="0">
              <a:solidFill>
                <a:srgbClr val="000000"/>
              </a:solidFill>
              <a:latin typeface="Calibri"/>
              <a:cs typeface="Calibri"/>
            </a:endParaRPr>
          </a:p>
          <a:p>
            <a:pPr>
              <a:lnSpc>
                <a:spcPts val="3761"/>
              </a:lnSpc>
            </a:pPr>
            <a:r>
              <a:rPr lang="en-US" sz="2650" dirty="0">
                <a:solidFill>
                  <a:srgbClr val="000000"/>
                </a:solidFill>
                <a:latin typeface="Helvetica World"/>
              </a:rPr>
              <a:t>Further statistical analysis would be required to validate this relationship.</a:t>
            </a:r>
            <a:endParaRPr lang="en-US" sz="2650">
              <a:cs typeface="Calibri"/>
            </a:endParaRPr>
          </a:p>
          <a:p>
            <a:pPr>
              <a:lnSpc>
                <a:spcPts val="3761"/>
              </a:lnSpc>
            </a:pPr>
            <a:endParaRPr lang="en-US" sz="2686">
              <a:solidFill>
                <a:srgbClr val="000000"/>
              </a:solidFill>
              <a:latin typeface="Helvetica Wor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04800" y="3048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2"/>
            <a:stretch>
              <a:fillRect l="-46651" t="-72929" r="-45373" b="-81385"/>
            </a:stretch>
          </a:blipFill>
        </p:spPr>
      </p:sp>
      <p:sp>
        <p:nvSpPr>
          <p:cNvPr id="5" name="TextBox 5"/>
          <p:cNvSpPr txBox="1"/>
          <p:nvPr/>
        </p:nvSpPr>
        <p:spPr>
          <a:xfrm>
            <a:off x="2810893" y="783453"/>
            <a:ext cx="12644648" cy="1762534"/>
          </a:xfrm>
          <a:prstGeom prst="rect">
            <a:avLst/>
          </a:prstGeom>
        </p:spPr>
        <p:txBody>
          <a:bodyPr wrap="square" lIns="0" tIns="0" rIns="0" bIns="0" rtlCol="0" anchor="t">
            <a:spAutoFit/>
          </a:bodyPr>
          <a:lstStyle/>
          <a:p>
            <a:pPr algn="ctr">
              <a:lnSpc>
                <a:spcPts val="7123"/>
              </a:lnSpc>
              <a:spcBef>
                <a:spcPct val="0"/>
              </a:spcBef>
            </a:pPr>
            <a:r>
              <a:rPr lang="en-US" sz="5050">
                <a:solidFill>
                  <a:srgbClr val="000000"/>
                </a:solidFill>
                <a:latin typeface="Helvetica World"/>
              </a:rPr>
              <a:t>Difference between IPA and Other Ale types with respect to ABV and IBU levels. </a:t>
            </a:r>
            <a:endParaRPr lang="en-US"/>
          </a:p>
        </p:txBody>
      </p:sp>
      <p:graphicFrame>
        <p:nvGraphicFramePr>
          <p:cNvPr id="6" name="Table 5">
            <a:extLst>
              <a:ext uri="{FF2B5EF4-FFF2-40B4-BE49-F238E27FC236}">
                <a16:creationId xmlns:a16="http://schemas.microsoft.com/office/drawing/2014/main" id="{66C26FCB-1606-CD82-E4E0-012217D1AC53}"/>
              </a:ext>
            </a:extLst>
          </p:cNvPr>
          <p:cNvGraphicFramePr>
            <a:graphicFrameLocks noGrp="1"/>
          </p:cNvGraphicFramePr>
          <p:nvPr>
            <p:extLst>
              <p:ext uri="{D42A27DB-BD31-4B8C-83A1-F6EECF244321}">
                <p14:modId xmlns:p14="http://schemas.microsoft.com/office/powerpoint/2010/main" val="1400885380"/>
              </p:ext>
            </p:extLst>
          </p:nvPr>
        </p:nvGraphicFramePr>
        <p:xfrm>
          <a:off x="2372264" y="7435743"/>
          <a:ext cx="4238838" cy="2407920"/>
        </p:xfrm>
        <a:graphic>
          <a:graphicData uri="http://schemas.openxmlformats.org/drawingml/2006/table">
            <a:tbl>
              <a:tblPr firstRow="1" bandRow="1">
                <a:tableStyleId>{BC89EF96-8CEA-46FF-86C4-4CE0E7609802}</a:tableStyleId>
              </a:tblPr>
              <a:tblGrid>
                <a:gridCol w="1412946">
                  <a:extLst>
                    <a:ext uri="{9D8B030D-6E8A-4147-A177-3AD203B41FA5}">
                      <a16:colId xmlns:a16="http://schemas.microsoft.com/office/drawing/2014/main" val="2020555869"/>
                    </a:ext>
                  </a:extLst>
                </a:gridCol>
                <a:gridCol w="1412946">
                  <a:extLst>
                    <a:ext uri="{9D8B030D-6E8A-4147-A177-3AD203B41FA5}">
                      <a16:colId xmlns:a16="http://schemas.microsoft.com/office/drawing/2014/main" val="208489200"/>
                    </a:ext>
                  </a:extLst>
                </a:gridCol>
                <a:gridCol w="1412946">
                  <a:extLst>
                    <a:ext uri="{9D8B030D-6E8A-4147-A177-3AD203B41FA5}">
                      <a16:colId xmlns:a16="http://schemas.microsoft.com/office/drawing/2014/main" val="102331315"/>
                    </a:ext>
                  </a:extLst>
                </a:gridCol>
              </a:tblGrid>
              <a:tr h="370840">
                <a:tc>
                  <a:txBody>
                    <a:bodyPr/>
                    <a:lstStyle/>
                    <a:p>
                      <a:pPr marL="0" lvl="0" algn="l" defTabSz="914400" rtl="0" eaLnBrk="1" latinLnBrk="0" hangingPunct="1">
                        <a:buNone/>
                      </a:pPr>
                      <a:endParaRPr lang="en-US" sz="2800" kern="1200">
                        <a:solidFill>
                          <a:srgbClr val="000000"/>
                        </a:solidFill>
                      </a:endParaRPr>
                    </a:p>
                  </a:txBody>
                  <a:tcPr/>
                </a:tc>
                <a:tc>
                  <a:txBody>
                    <a:bodyPr/>
                    <a:lstStyle/>
                    <a:p>
                      <a:pPr marL="0" lvl="0" algn="l" defTabSz="914400" rtl="0" eaLnBrk="1" latinLnBrk="0" hangingPunct="1">
                        <a:buNone/>
                      </a:pPr>
                      <a:r>
                        <a:rPr lang="en-US" sz="2800" b="0" kern="1200">
                          <a:solidFill>
                            <a:srgbClr val="000000"/>
                          </a:solidFill>
                        </a:rPr>
                        <a:t>IPA</a:t>
                      </a:r>
                    </a:p>
                  </a:txBody>
                  <a:tcPr/>
                </a:tc>
                <a:tc>
                  <a:txBody>
                    <a:bodyPr/>
                    <a:lstStyle/>
                    <a:p>
                      <a:pPr marL="0" lvl="0" algn="l" defTabSz="914400" rtl="0" eaLnBrk="1" latinLnBrk="0" hangingPunct="1">
                        <a:buNone/>
                      </a:pPr>
                      <a:r>
                        <a:rPr lang="en-US" sz="2800" b="0" kern="1200">
                          <a:solidFill>
                            <a:srgbClr val="000000"/>
                          </a:solidFill>
                        </a:rPr>
                        <a:t>Other Ale</a:t>
                      </a:r>
                    </a:p>
                  </a:txBody>
                  <a:tcPr/>
                </a:tc>
                <a:extLst>
                  <a:ext uri="{0D108BD9-81ED-4DB2-BD59-A6C34878D82A}">
                    <a16:rowId xmlns:a16="http://schemas.microsoft.com/office/drawing/2014/main" val="824651483"/>
                  </a:ext>
                </a:extLst>
              </a:tr>
              <a:tr h="370840">
                <a:tc>
                  <a:txBody>
                    <a:bodyPr/>
                    <a:lstStyle/>
                    <a:p>
                      <a:pPr lvl="0">
                        <a:buNone/>
                      </a:pPr>
                      <a:r>
                        <a:rPr lang="en-US" sz="2800"/>
                        <a:t>IPA</a:t>
                      </a:r>
                    </a:p>
                  </a:txBody>
                  <a:tcPr/>
                </a:tc>
                <a:tc>
                  <a:txBody>
                    <a:bodyPr/>
                    <a:lstStyle/>
                    <a:p>
                      <a:r>
                        <a:rPr lang="en-US" sz="2800"/>
                        <a:t>62</a:t>
                      </a:r>
                    </a:p>
                  </a:txBody>
                  <a:tcPr/>
                </a:tc>
                <a:tc>
                  <a:txBody>
                    <a:bodyPr/>
                    <a:lstStyle/>
                    <a:p>
                      <a:r>
                        <a:rPr lang="en-US" sz="2800"/>
                        <a:t>14</a:t>
                      </a:r>
                    </a:p>
                  </a:txBody>
                  <a:tcPr/>
                </a:tc>
                <a:extLst>
                  <a:ext uri="{0D108BD9-81ED-4DB2-BD59-A6C34878D82A}">
                    <a16:rowId xmlns:a16="http://schemas.microsoft.com/office/drawing/2014/main" val="1569716383"/>
                  </a:ext>
                </a:extLst>
              </a:tr>
              <a:tr h="370840">
                <a:tc>
                  <a:txBody>
                    <a:bodyPr/>
                    <a:lstStyle/>
                    <a:p>
                      <a:pPr lvl="0">
                        <a:buNone/>
                      </a:pPr>
                      <a:r>
                        <a:rPr lang="en-US" sz="2800"/>
                        <a:t>Other Ale</a:t>
                      </a:r>
                    </a:p>
                  </a:txBody>
                  <a:tcPr/>
                </a:tc>
                <a:tc>
                  <a:txBody>
                    <a:bodyPr/>
                    <a:lstStyle/>
                    <a:p>
                      <a:r>
                        <a:rPr lang="en-US" sz="2800"/>
                        <a:t>18</a:t>
                      </a:r>
                    </a:p>
                  </a:txBody>
                  <a:tcPr/>
                </a:tc>
                <a:tc>
                  <a:txBody>
                    <a:bodyPr/>
                    <a:lstStyle/>
                    <a:p>
                      <a:r>
                        <a:rPr lang="en-US" sz="2800"/>
                        <a:t>99</a:t>
                      </a:r>
                    </a:p>
                  </a:txBody>
                  <a:tcPr/>
                </a:tc>
                <a:extLst>
                  <a:ext uri="{0D108BD9-81ED-4DB2-BD59-A6C34878D82A}">
                    <a16:rowId xmlns:a16="http://schemas.microsoft.com/office/drawing/2014/main" val="540037533"/>
                  </a:ext>
                </a:extLst>
              </a:tr>
            </a:tbl>
          </a:graphicData>
        </a:graphic>
      </p:graphicFrame>
      <p:sp>
        <p:nvSpPr>
          <p:cNvPr id="7" name="TextBox 6">
            <a:extLst>
              <a:ext uri="{FF2B5EF4-FFF2-40B4-BE49-F238E27FC236}">
                <a16:creationId xmlns:a16="http://schemas.microsoft.com/office/drawing/2014/main" id="{291C2957-4D25-2406-5CAB-16CE9453453A}"/>
              </a:ext>
            </a:extLst>
          </p:cNvPr>
          <p:cNvSpPr txBox="1"/>
          <p:nvPr/>
        </p:nvSpPr>
        <p:spPr>
          <a:xfrm>
            <a:off x="3685944" y="6777054"/>
            <a:ext cx="4016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ea typeface="Calibri"/>
                <a:cs typeface="Calibri"/>
              </a:rPr>
              <a:t>Predicted</a:t>
            </a:r>
            <a:endParaRPr lang="en-US" sz="1600">
              <a:ea typeface="Calibri"/>
              <a:cs typeface="Calibri"/>
            </a:endParaRPr>
          </a:p>
        </p:txBody>
      </p:sp>
      <p:sp>
        <p:nvSpPr>
          <p:cNvPr id="8" name="TextBox 7">
            <a:extLst>
              <a:ext uri="{FF2B5EF4-FFF2-40B4-BE49-F238E27FC236}">
                <a16:creationId xmlns:a16="http://schemas.microsoft.com/office/drawing/2014/main" id="{FCC1B55B-B9E8-19E4-7094-CEB364EC7C27}"/>
              </a:ext>
            </a:extLst>
          </p:cNvPr>
          <p:cNvSpPr txBox="1"/>
          <p:nvPr/>
        </p:nvSpPr>
        <p:spPr>
          <a:xfrm>
            <a:off x="1173192" y="861971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Actual</a:t>
            </a:r>
          </a:p>
        </p:txBody>
      </p:sp>
      <p:sp>
        <p:nvSpPr>
          <p:cNvPr id="9" name="TextBox 8">
            <a:extLst>
              <a:ext uri="{FF2B5EF4-FFF2-40B4-BE49-F238E27FC236}">
                <a16:creationId xmlns:a16="http://schemas.microsoft.com/office/drawing/2014/main" id="{5EE26EEB-97F2-73F9-38D2-F1A6333E5C7A}"/>
              </a:ext>
            </a:extLst>
          </p:cNvPr>
          <p:cNvSpPr txBox="1"/>
          <p:nvPr/>
        </p:nvSpPr>
        <p:spPr>
          <a:xfrm>
            <a:off x="669633" y="2573621"/>
            <a:ext cx="724379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dirty="0">
                <a:ea typeface="Calibri"/>
                <a:cs typeface="Calibri"/>
              </a:rPr>
              <a:t>We did a comparison between IPA and Other Ale types by cross-validating using the ABV and IBU levels. </a:t>
            </a:r>
            <a:endParaRPr lang="en-US" sz="2400">
              <a:cs typeface="Calibri"/>
            </a:endParaRPr>
          </a:p>
          <a:p>
            <a:pPr marL="457200" indent="-457200">
              <a:buFont typeface="Arial"/>
              <a:buChar char="•"/>
            </a:pPr>
            <a:r>
              <a:rPr lang="en-US" sz="2400" dirty="0">
                <a:ea typeface="Calibri"/>
                <a:cs typeface="Calibri"/>
              </a:rPr>
              <a:t>After going through a K-Nearest Neighbors (KNN) classification method, we calculated the confusion matrix based off the filtered dataset of just IPAs and Other Ales with ABV and IBV data. </a:t>
            </a:r>
          </a:p>
          <a:p>
            <a:pPr marL="457200" indent="-457200">
              <a:buFont typeface="Arial"/>
              <a:buChar char="•"/>
            </a:pPr>
            <a:r>
              <a:rPr lang="en-US" sz="2400" dirty="0">
                <a:ea typeface="Calibri"/>
                <a:cs typeface="Calibri"/>
              </a:rPr>
              <a:t>The KNN method's table (shown on the right) resulted in 62 true positives for "IPA" categories and 99 true positives as "Other Ale" categories. From this table, we calculated the </a:t>
            </a:r>
            <a:r>
              <a:rPr lang="en-US" sz="2400" b="1" dirty="0">
                <a:ea typeface="Calibri"/>
                <a:cs typeface="Calibri"/>
              </a:rPr>
              <a:t>accuracy percentage which was 83.4%.</a:t>
            </a:r>
            <a:r>
              <a:rPr lang="en-US" sz="2400" dirty="0">
                <a:ea typeface="Calibri"/>
                <a:cs typeface="Calibri"/>
              </a:rPr>
              <a:t> </a:t>
            </a:r>
            <a:endParaRPr lang="en-US" sz="2400">
              <a:cs typeface="Calibri"/>
            </a:endParaRPr>
          </a:p>
        </p:txBody>
      </p:sp>
      <p:pic>
        <p:nvPicPr>
          <p:cNvPr id="10" name="Picture 9" descr="A screen shot of a graph&#10;&#10;Description automatically generated">
            <a:extLst>
              <a:ext uri="{FF2B5EF4-FFF2-40B4-BE49-F238E27FC236}">
                <a16:creationId xmlns:a16="http://schemas.microsoft.com/office/drawing/2014/main" id="{9AFC8519-C346-A877-76E2-F512E5CBECE7}"/>
              </a:ext>
            </a:extLst>
          </p:cNvPr>
          <p:cNvPicPr>
            <a:picLocks noChangeAspect="1"/>
          </p:cNvPicPr>
          <p:nvPr/>
        </p:nvPicPr>
        <p:blipFill>
          <a:blip r:embed="rId3"/>
          <a:stretch>
            <a:fillRect/>
          </a:stretch>
        </p:blipFill>
        <p:spPr>
          <a:xfrm>
            <a:off x="7008358" y="2186886"/>
            <a:ext cx="10682262" cy="6978287"/>
          </a:xfrm>
          <a:prstGeom prst="rect">
            <a:avLst/>
          </a:prstGeom>
        </p:spPr>
      </p:pic>
      <p:sp>
        <p:nvSpPr>
          <p:cNvPr id="4" name="Freeform 4"/>
          <p:cNvSpPr/>
          <p:nvPr/>
        </p:nvSpPr>
        <p:spPr>
          <a:xfrm>
            <a:off x="15878832" y="263716"/>
            <a:ext cx="2339806" cy="2560663"/>
          </a:xfrm>
          <a:custGeom>
            <a:avLst/>
            <a:gdLst/>
            <a:ahLst/>
            <a:cxnLst/>
            <a:rect l="l" t="t" r="r" b="b"/>
            <a:pathLst>
              <a:path w="2339806" h="2560663">
                <a:moveTo>
                  <a:pt x="0" y="0"/>
                </a:moveTo>
                <a:lnTo>
                  <a:pt x="2339806" y="0"/>
                </a:lnTo>
                <a:lnTo>
                  <a:pt x="2339806" y="2560663"/>
                </a:lnTo>
                <a:lnTo>
                  <a:pt x="0" y="2560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403132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26EEB2-4B2C-2366-F649-AA7B842A5C13}"/>
              </a:ext>
            </a:extLst>
          </p:cNvPr>
          <p:cNvPicPr>
            <a:picLocks noChangeAspect="1"/>
          </p:cNvPicPr>
          <p:nvPr/>
        </p:nvPicPr>
        <p:blipFill>
          <a:blip r:embed="rId2"/>
          <a:stretch>
            <a:fillRect/>
          </a:stretch>
        </p:blipFill>
        <p:spPr>
          <a:xfrm>
            <a:off x="9008144" y="2133015"/>
            <a:ext cx="9180929" cy="5172074"/>
          </a:xfrm>
          <a:prstGeom prst="rect">
            <a:avLst/>
          </a:prstGeom>
        </p:spPr>
      </p:pic>
      <p:sp>
        <p:nvSpPr>
          <p:cNvPr id="2" name="TextBox 2"/>
          <p:cNvSpPr txBox="1"/>
          <p:nvPr/>
        </p:nvSpPr>
        <p:spPr>
          <a:xfrm>
            <a:off x="1837856" y="782488"/>
            <a:ext cx="15016912" cy="852028"/>
          </a:xfrm>
          <a:prstGeom prst="rect">
            <a:avLst/>
          </a:prstGeom>
        </p:spPr>
        <p:txBody>
          <a:bodyPr wrap="square" lIns="0" tIns="0" rIns="0" bIns="0" rtlCol="0" anchor="t">
            <a:spAutoFit/>
          </a:bodyPr>
          <a:lstStyle/>
          <a:p>
            <a:pPr algn="ctr">
              <a:lnSpc>
                <a:spcPts val="7123"/>
              </a:lnSpc>
              <a:spcBef>
                <a:spcPct val="0"/>
              </a:spcBef>
            </a:pPr>
            <a:r>
              <a:rPr lang="en-US" sz="5050" dirty="0">
                <a:solidFill>
                  <a:srgbClr val="000000"/>
                </a:solidFill>
                <a:latin typeface="Helvetica World"/>
              </a:rPr>
              <a:t>Beer market segmentation between states</a:t>
            </a:r>
            <a:endParaRPr lang="en-US" dirty="0"/>
          </a:p>
        </p:txBody>
      </p:sp>
      <p:sp>
        <p:nvSpPr>
          <p:cNvPr id="4" name="Freeform 4"/>
          <p:cNvSpPr/>
          <p:nvPr/>
        </p:nvSpPr>
        <p:spPr>
          <a:xfrm>
            <a:off x="152400" y="1524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sp>
      <p:grpSp>
        <p:nvGrpSpPr>
          <p:cNvPr id="6" name="Group 6"/>
          <p:cNvGrpSpPr/>
          <p:nvPr/>
        </p:nvGrpSpPr>
        <p:grpSpPr>
          <a:xfrm>
            <a:off x="12914627" y="4994275"/>
            <a:ext cx="5376548" cy="5295900"/>
            <a:chOff x="0" y="0"/>
            <a:chExt cx="7168731" cy="7061200"/>
          </a:xfrm>
        </p:grpSpPr>
        <p:sp>
          <p:nvSpPr>
            <p:cNvPr id="7" name="Freeform 7"/>
            <p:cNvSpPr/>
            <p:nvPr/>
          </p:nvSpPr>
          <p:spPr>
            <a:xfrm rot="-10800000">
              <a:off x="0" y="0"/>
              <a:ext cx="7168731" cy="7061200"/>
            </a:xfrm>
            <a:custGeom>
              <a:avLst/>
              <a:gdLst/>
              <a:ahLst/>
              <a:cxnLst/>
              <a:rect l="l" t="t" r="r" b="b"/>
              <a:pathLst>
                <a:path w="7168731" h="7061200">
                  <a:moveTo>
                    <a:pt x="0" y="0"/>
                  </a:moveTo>
                  <a:lnTo>
                    <a:pt x="7168731" y="0"/>
                  </a:lnTo>
                  <a:lnTo>
                    <a:pt x="7168731" y="7061200"/>
                  </a:lnTo>
                  <a:lnTo>
                    <a:pt x="0" y="7061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800000">
              <a:off x="2019712" y="1928743"/>
              <a:ext cx="5054442" cy="5054442"/>
            </a:xfrm>
            <a:custGeom>
              <a:avLst/>
              <a:gdLst/>
              <a:ahLst/>
              <a:cxnLst/>
              <a:rect l="l" t="t" r="r" b="b"/>
              <a:pathLst>
                <a:path w="5054442" h="5054442">
                  <a:moveTo>
                    <a:pt x="0" y="0"/>
                  </a:moveTo>
                  <a:lnTo>
                    <a:pt x="5054443" y="0"/>
                  </a:lnTo>
                  <a:lnTo>
                    <a:pt x="5054443" y="5054442"/>
                  </a:lnTo>
                  <a:lnTo>
                    <a:pt x="0" y="50544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3" name="TextBox 2">
            <a:extLst>
              <a:ext uri="{FF2B5EF4-FFF2-40B4-BE49-F238E27FC236}">
                <a16:creationId xmlns:a16="http://schemas.microsoft.com/office/drawing/2014/main" id="{E234A51B-A709-8F34-996E-6B4275438AD7}"/>
              </a:ext>
            </a:extLst>
          </p:cNvPr>
          <p:cNvSpPr txBox="1"/>
          <p:nvPr/>
        </p:nvSpPr>
        <p:spPr>
          <a:xfrm>
            <a:off x="319505" y="1689768"/>
            <a:ext cx="8605254" cy="86792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atype"/>
              </a:rPr>
              <a:t>From the data we have analyzed, we find that in Kentucky (KY), 28.6% of beers fall into the "Light &amp; Mild" category, while a significant 71.4% are placed in the "Other" category. In Oregon (OR), the distribution is somewhat similar with 26.4% being "Light &amp; Mild" and a substantial 73.6% categorized as "Other". This provides evidence of a potential preference for beers with higher ABV and IBU in these states, as the "Other" category likely encompasses "Standard &amp; Balanced" and "Strong &amp; Bitter" segments.</a:t>
            </a:r>
          </a:p>
          <a:p>
            <a:r>
              <a:rPr lang="en-US">
                <a:latin typeface="Diatype"/>
              </a:rPr>
              <a:t>This trend aligns with broader market dynamics. The craft beer segment, known for its unique and often locally-inspired flavors, has seen considerable growth, now accounting for 24.6% of the $115 billion U.S. beer market</a:t>
            </a:r>
            <a:r>
              <a:rPr lang="en-US" u="sng" baseline="30000">
                <a:latin typeface="Diatype"/>
                <a:hlinkClick r:id="rId8"/>
              </a:rPr>
              <a:t>1</a:t>
            </a:r>
            <a:r>
              <a:rPr lang="en-US">
                <a:latin typeface="Diatype"/>
              </a:rPr>
              <a:t>. Meanwhile, domestic beers, including Budweiser, made up around 69% of U.S. beer consumption in 2022</a:t>
            </a:r>
            <a:r>
              <a:rPr lang="en-US" u="sng" baseline="30000">
                <a:latin typeface="Diatype"/>
                <a:hlinkClick r:id="rId9"/>
              </a:rPr>
              <a:t>2</a:t>
            </a:r>
            <a:r>
              <a:rPr lang="en-US">
                <a:latin typeface="Diatype"/>
              </a:rPr>
              <a:t>. However, the total beer volume in the U.S. experienced a negative compound annual growth rate (CAGR) of 2% between 2017 and 2022</a:t>
            </a:r>
            <a:r>
              <a:rPr lang="en-US" u="sng" baseline="30000">
                <a:latin typeface="Diatype"/>
                <a:hlinkClick r:id="rId10"/>
              </a:rPr>
              <a:t>3</a:t>
            </a:r>
            <a:r>
              <a:rPr lang="en-US">
                <a:latin typeface="Diatype"/>
              </a:rPr>
              <a:t>.</a:t>
            </a:r>
          </a:p>
          <a:p>
            <a:r>
              <a:rPr lang="en-US">
                <a:latin typeface="Diatype"/>
              </a:rPr>
              <a:t>The combination of these trends suggests a shifting landscape where consumers are increasingly attracted to craft beers. Thus, Budweiser's investment in local brands within KY and OR could be a strategic move to tap into this burgeoning market segment.</a:t>
            </a:r>
          </a:p>
          <a:p>
            <a:r>
              <a:rPr lang="en-US">
                <a:latin typeface="Diatype"/>
              </a:rPr>
              <a:t>Looking towards the future, projections indicate an upward trajectory for the beer market. The U.S. beer market is forecasted to grow by 1.98% from 2024 to 2028</a:t>
            </a:r>
            <a:r>
              <a:rPr lang="en-US" u="sng" baseline="30000">
                <a:latin typeface="Diatype"/>
                <a:hlinkClick r:id="rId11"/>
              </a:rPr>
              <a:t>4</a:t>
            </a:r>
            <a:r>
              <a:rPr lang="en-US">
                <a:latin typeface="Diatype"/>
              </a:rPr>
              <a:t>, and the North American beer market is expected to reach USD 214 billion by 2029, growing at a CAGR of 4.39%</a:t>
            </a:r>
            <a:r>
              <a:rPr lang="en-US" u="sng" baseline="30000">
                <a:latin typeface="Diatype"/>
                <a:hlinkClick r:id="rId12"/>
              </a:rPr>
              <a:t>5</a:t>
            </a:r>
            <a:r>
              <a:rPr lang="en-US">
                <a:latin typeface="Diatype"/>
              </a:rPr>
              <a:t>.</a:t>
            </a:r>
          </a:p>
          <a:p>
            <a:r>
              <a:rPr lang="en-US">
                <a:latin typeface="Diatype"/>
              </a:rPr>
              <a:t>Drawing from these statistics and their implications, the evidence would suggest that Budweiser stands to gain by investing in local brands in states such as KY and OR. This approach would not only allow Budweiser to diversify its product portfolio but also position the brand to capitalize on the growing demand for more varied and locally-inspired flavors. In doing so, Budweiser could potentially increase its market share in the evolving U.S. beer industry.</a:t>
            </a:r>
          </a:p>
          <a:p>
            <a:r>
              <a:rPr lang="en-US" b="1"/>
              <a:t>Footnotes</a:t>
            </a:r>
          </a:p>
          <a:p>
            <a:pPr marL="228600" indent="-228600">
              <a:buFont typeface=""/>
              <a:buAutoNum type="arabicPeriod"/>
            </a:pPr>
            <a:r>
              <a:rPr lang="en-US" u="sng">
                <a:hlinkClick r:id="rId13"/>
              </a:rPr>
              <a:t>https://www.brewersassociation.org/statistics-and-data/national-beer-stats/</a:t>
            </a:r>
            <a:r>
              <a:rPr lang="en-US"/>
              <a:t> </a:t>
            </a:r>
            <a:r>
              <a:rPr lang="en-US">
                <a:hlinkClick r:id="rId8"/>
              </a:rPr>
              <a:t>↩</a:t>
            </a:r>
          </a:p>
          <a:p>
            <a:pPr marL="228600" indent="-228600">
              <a:buFont typeface=""/>
              <a:buAutoNum type="arabicPeriod"/>
            </a:pPr>
            <a:r>
              <a:rPr lang="en-US" u="sng">
                <a:hlinkClick r:id="rId14"/>
              </a:rPr>
              <a:t>https://www.statista.com/topics/1654/beer-industry-in-the-united-states/</a:t>
            </a:r>
            <a:r>
              <a:rPr lang="en-US"/>
              <a:t> </a:t>
            </a:r>
            <a:r>
              <a:rPr lang="en-US">
                <a:hlinkClick r:id="rId9"/>
              </a:rPr>
              <a:t>↩</a:t>
            </a:r>
          </a:p>
          <a:p>
            <a:pPr marL="228600" indent="-228600">
              <a:buFont typeface=""/>
              <a:buAutoNum type="arabicPeriod"/>
            </a:pPr>
            <a:r>
              <a:rPr lang="en-US" u="sng">
                <a:hlinkClick r:id="rId15"/>
              </a:rPr>
              <a:t>https://www.theiwsr.com/key-trends-for-the-us-beer-market-in-2023/</a:t>
            </a:r>
            <a:r>
              <a:rPr lang="en-US"/>
              <a:t> </a:t>
            </a:r>
            <a:r>
              <a:rPr lang="en-US">
                <a:hlinkClick r:id="rId10"/>
              </a:rPr>
              <a:t>↩</a:t>
            </a:r>
          </a:p>
          <a:p>
            <a:pPr marL="228600" indent="-228600">
              <a:buFont typeface=""/>
              <a:buAutoNum type="arabicPeriod"/>
            </a:pPr>
            <a:r>
              <a:rPr lang="en-US" u="sng">
                <a:hlinkClick r:id="rId16"/>
              </a:rPr>
              <a:t>https://www.statista.com/outlook/cmo/alcoholic-drinks/beer/united-states</a:t>
            </a:r>
            <a:r>
              <a:rPr lang="en-US"/>
              <a:t> </a:t>
            </a:r>
            <a:r>
              <a:rPr lang="en-US">
                <a:hlinkClick r:id="rId11"/>
              </a:rPr>
              <a:t>↩</a:t>
            </a:r>
          </a:p>
          <a:p>
            <a:pPr marL="228600" indent="-228600">
              <a:buFont typeface=""/>
              <a:buAutoNum type="arabicPeriod"/>
            </a:pPr>
            <a:r>
              <a:rPr lang="en-US" u="sng">
                <a:hlinkClick r:id="rId17"/>
              </a:rPr>
              <a:t>https://www.mordorintelligence.com/industry-reports/north-america-beer-market</a:t>
            </a:r>
            <a:r>
              <a:rPr lang="en-US"/>
              <a:t> </a:t>
            </a:r>
            <a:r>
              <a:rPr lang="en-US">
                <a:hlinkClick r:id="rId12"/>
              </a:rPr>
              <a:t>↩</a:t>
            </a:r>
          </a:p>
        </p:txBody>
      </p:sp>
    </p:spTree>
    <p:extLst>
      <p:ext uri="{BB962C8B-B14F-4D97-AF65-F5344CB8AC3E}">
        <p14:creationId xmlns:p14="http://schemas.microsoft.com/office/powerpoint/2010/main" val="818511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75831" y="0"/>
            <a:ext cx="8536338" cy="3580841"/>
          </a:xfrm>
          <a:custGeom>
            <a:avLst/>
            <a:gdLst/>
            <a:ahLst/>
            <a:cxnLst/>
            <a:rect l="l" t="t" r="r" b="b"/>
            <a:pathLst>
              <a:path w="8536338" h="3580841">
                <a:moveTo>
                  <a:pt x="0" y="0"/>
                </a:moveTo>
                <a:lnTo>
                  <a:pt x="8536338" y="0"/>
                </a:lnTo>
                <a:lnTo>
                  <a:pt x="8536338" y="3580841"/>
                </a:lnTo>
                <a:lnTo>
                  <a:pt x="0" y="3580841"/>
                </a:lnTo>
                <a:lnTo>
                  <a:pt x="0" y="0"/>
                </a:lnTo>
                <a:close/>
              </a:path>
            </a:pathLst>
          </a:custGeom>
          <a:blipFill>
            <a:blip r:embed="rId2"/>
            <a:stretch>
              <a:fillRect l="-46651" t="-72929" r="-45373" b="-81385"/>
            </a:stretch>
          </a:blipFill>
        </p:spPr>
      </p:sp>
      <p:sp>
        <p:nvSpPr>
          <p:cNvPr id="3" name="Freeform 3"/>
          <p:cNvSpPr/>
          <p:nvPr/>
        </p:nvSpPr>
        <p:spPr>
          <a:xfrm>
            <a:off x="7842334" y="2837539"/>
            <a:ext cx="2603332" cy="1835349"/>
          </a:xfrm>
          <a:custGeom>
            <a:avLst/>
            <a:gdLst/>
            <a:ahLst/>
            <a:cxnLst/>
            <a:rect l="l" t="t" r="r" b="b"/>
            <a:pathLst>
              <a:path w="2603332" h="1835349">
                <a:moveTo>
                  <a:pt x="0" y="0"/>
                </a:moveTo>
                <a:lnTo>
                  <a:pt x="2603332" y="0"/>
                </a:lnTo>
                <a:lnTo>
                  <a:pt x="2603332" y="1835349"/>
                </a:lnTo>
                <a:lnTo>
                  <a:pt x="0" y="18353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4960141"/>
            <a:ext cx="16230600" cy="2540275"/>
          </a:xfrm>
          <a:prstGeom prst="rect">
            <a:avLst/>
          </a:prstGeom>
        </p:spPr>
        <p:txBody>
          <a:bodyPr lIns="0" tIns="0" rIns="0" bIns="0" rtlCol="0" anchor="t">
            <a:spAutoFit/>
          </a:bodyPr>
          <a:lstStyle/>
          <a:p>
            <a:pPr algn="ctr">
              <a:lnSpc>
                <a:spcPts val="10363"/>
              </a:lnSpc>
            </a:pPr>
            <a:r>
              <a:rPr lang="en-US" sz="7402">
                <a:solidFill>
                  <a:srgbClr val="000000"/>
                </a:solidFill>
                <a:latin typeface="Helvetica World"/>
              </a:rPr>
              <a:t>Thank You!</a:t>
            </a:r>
          </a:p>
          <a:p>
            <a:pPr marL="0" lvl="0" indent="0" algn="ctr">
              <a:lnSpc>
                <a:spcPts val="10363"/>
              </a:lnSpc>
              <a:spcBef>
                <a:spcPct val="0"/>
              </a:spcBef>
            </a:pPr>
            <a:r>
              <a:rPr lang="en-US" sz="7402">
                <a:solidFill>
                  <a:srgbClr val="000000"/>
                </a:solidFill>
                <a:latin typeface="Helvetica World"/>
              </a:rPr>
              <a:t>We may take your questions now</a:t>
            </a:r>
          </a:p>
        </p:txBody>
      </p:sp>
      <p:grpSp>
        <p:nvGrpSpPr>
          <p:cNvPr id="5" name="Group 5"/>
          <p:cNvGrpSpPr/>
          <p:nvPr/>
        </p:nvGrpSpPr>
        <p:grpSpPr>
          <a:xfrm>
            <a:off x="13232373" y="5307208"/>
            <a:ext cx="5055627" cy="4979792"/>
            <a:chOff x="0" y="0"/>
            <a:chExt cx="6740836" cy="6639723"/>
          </a:xfrm>
        </p:grpSpPr>
        <p:sp>
          <p:nvSpPr>
            <p:cNvPr id="6" name="Freeform 6"/>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8" name="Group 8"/>
          <p:cNvGrpSpPr/>
          <p:nvPr/>
        </p:nvGrpSpPr>
        <p:grpSpPr>
          <a:xfrm rot="-10800000">
            <a:off x="24659" y="0"/>
            <a:ext cx="5055627" cy="4979792"/>
            <a:chOff x="0" y="0"/>
            <a:chExt cx="6740836" cy="6639723"/>
          </a:xfrm>
        </p:grpSpPr>
        <p:sp>
          <p:nvSpPr>
            <p:cNvPr id="9" name="Freeform 9"/>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1" name="Group 11"/>
          <p:cNvGrpSpPr/>
          <p:nvPr/>
        </p:nvGrpSpPr>
        <p:grpSpPr>
          <a:xfrm rot="-5400000">
            <a:off x="13232373" y="37917"/>
            <a:ext cx="5055627" cy="4979792"/>
            <a:chOff x="0" y="0"/>
            <a:chExt cx="6740836" cy="6639723"/>
          </a:xfrm>
        </p:grpSpPr>
        <p:sp>
          <p:nvSpPr>
            <p:cNvPr id="12" name="Freeform 12"/>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4" name="Group 14"/>
          <p:cNvGrpSpPr/>
          <p:nvPr/>
        </p:nvGrpSpPr>
        <p:grpSpPr>
          <a:xfrm rot="5400000">
            <a:off x="-37917" y="5345125"/>
            <a:ext cx="5055627" cy="4979792"/>
            <a:chOff x="0" y="0"/>
            <a:chExt cx="6740836" cy="6639723"/>
          </a:xfrm>
        </p:grpSpPr>
        <p:sp>
          <p:nvSpPr>
            <p:cNvPr id="15" name="Freeform 15"/>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98600" y="885825"/>
            <a:ext cx="8665004" cy="1366782"/>
          </a:xfrm>
          <a:prstGeom prst="rect">
            <a:avLst/>
          </a:prstGeom>
        </p:spPr>
        <p:txBody>
          <a:bodyPr lIns="0" tIns="0" rIns="0" bIns="0" rtlCol="0" anchor="t">
            <a:spAutoFit/>
          </a:bodyPr>
          <a:lstStyle/>
          <a:p>
            <a:pPr marL="0" lvl="0" indent="0" algn="ctr">
              <a:lnSpc>
                <a:spcPts val="11482"/>
              </a:lnSpc>
              <a:spcBef>
                <a:spcPct val="0"/>
              </a:spcBef>
            </a:pPr>
            <a:r>
              <a:rPr lang="en-US" sz="8201">
                <a:solidFill>
                  <a:srgbClr val="000000"/>
                </a:solidFill>
                <a:latin typeface="Helvetica World"/>
              </a:rPr>
              <a:t>Discussion Topics:</a:t>
            </a:r>
          </a:p>
        </p:txBody>
      </p:sp>
      <p:sp>
        <p:nvSpPr>
          <p:cNvPr id="3" name="TextBox 3"/>
          <p:cNvSpPr txBox="1"/>
          <p:nvPr/>
        </p:nvSpPr>
        <p:spPr>
          <a:xfrm>
            <a:off x="1028700" y="3012913"/>
            <a:ext cx="14804805" cy="4855095"/>
          </a:xfrm>
          <a:prstGeom prst="rect">
            <a:avLst/>
          </a:prstGeom>
        </p:spPr>
        <p:txBody>
          <a:bodyPr lIns="0" tIns="0" rIns="0" bIns="0" rtlCol="0" anchor="t">
            <a:spAutoFit/>
          </a:bodyPr>
          <a:lstStyle/>
          <a:p>
            <a:pPr marL="751232" lvl="1" indent="-375616">
              <a:lnSpc>
                <a:spcPts val="4871"/>
              </a:lnSpc>
              <a:buFont typeface="Arial"/>
              <a:buChar char="•"/>
            </a:pPr>
            <a:r>
              <a:rPr lang="en-US" sz="3479">
                <a:solidFill>
                  <a:srgbClr val="000000"/>
                </a:solidFill>
                <a:latin typeface="Helvetica World"/>
              </a:rPr>
              <a:t>Introduction</a:t>
            </a:r>
          </a:p>
          <a:p>
            <a:pPr marL="751232" lvl="1" indent="-375616">
              <a:lnSpc>
                <a:spcPts val="4871"/>
              </a:lnSpc>
              <a:buFont typeface="Arial"/>
              <a:buChar char="•"/>
            </a:pPr>
            <a:r>
              <a:rPr lang="en-US" sz="3479">
                <a:solidFill>
                  <a:srgbClr val="000000"/>
                </a:solidFill>
                <a:latin typeface="Helvetica World"/>
              </a:rPr>
              <a:t>How many breweries are present in each state?</a:t>
            </a:r>
          </a:p>
          <a:p>
            <a:pPr marL="751232" lvl="1" indent="-375616">
              <a:lnSpc>
                <a:spcPts val="4871"/>
              </a:lnSpc>
              <a:buFont typeface="Arial"/>
              <a:buChar char="•"/>
            </a:pPr>
            <a:r>
              <a:rPr lang="en-US" sz="3479">
                <a:solidFill>
                  <a:srgbClr val="000000"/>
                </a:solidFill>
                <a:latin typeface="Helvetica World"/>
              </a:rPr>
              <a:t>Median alcohol content and international bitterness unit for each state.</a:t>
            </a:r>
          </a:p>
          <a:p>
            <a:pPr marL="751232" lvl="1" indent="-375616">
              <a:lnSpc>
                <a:spcPts val="4871"/>
              </a:lnSpc>
              <a:buFont typeface="Arial"/>
              <a:buChar char="•"/>
            </a:pPr>
            <a:r>
              <a:rPr lang="en-US" sz="3479">
                <a:solidFill>
                  <a:srgbClr val="000000"/>
                </a:solidFill>
                <a:latin typeface="Helvetica World"/>
              </a:rPr>
              <a:t>Which state has the maximum alcoholic (ABV) beer? Which state has the most bitter (IBU) beer?</a:t>
            </a:r>
          </a:p>
          <a:p>
            <a:pPr marL="751232" lvl="1" indent="-375616">
              <a:lnSpc>
                <a:spcPts val="4871"/>
              </a:lnSpc>
              <a:buFont typeface="Arial"/>
              <a:buChar char="•"/>
            </a:pPr>
            <a:r>
              <a:rPr lang="en-US" sz="3479">
                <a:solidFill>
                  <a:srgbClr val="000000"/>
                </a:solidFill>
                <a:latin typeface="Helvetica World"/>
              </a:rPr>
              <a:t>Summary statistics, distribution of the ABV variable and missing values.</a:t>
            </a:r>
          </a:p>
          <a:p>
            <a:pPr marL="751232" lvl="1" indent="-375616">
              <a:lnSpc>
                <a:spcPts val="4871"/>
              </a:lnSpc>
              <a:buFont typeface="Arial"/>
              <a:buChar char="•"/>
            </a:pPr>
            <a:r>
              <a:rPr lang="en-US" sz="3479">
                <a:solidFill>
                  <a:srgbClr val="000000"/>
                </a:solidFill>
                <a:latin typeface="Helvetica World"/>
              </a:rPr>
              <a:t>Relationship between the bitterness of the beer and its alcoholic content.</a:t>
            </a:r>
          </a:p>
          <a:p>
            <a:pPr marL="751232" lvl="1" indent="-375616">
              <a:lnSpc>
                <a:spcPts val="4871"/>
              </a:lnSpc>
              <a:buFont typeface="Arial"/>
              <a:buChar char="•"/>
            </a:pPr>
            <a:r>
              <a:rPr lang="en-US" sz="3479">
                <a:solidFill>
                  <a:srgbClr val="000000"/>
                </a:solidFill>
                <a:latin typeface="Helvetica World"/>
              </a:rPr>
              <a:t>Question and Answer</a:t>
            </a:r>
          </a:p>
        </p:txBody>
      </p:sp>
      <p:sp>
        <p:nvSpPr>
          <p:cNvPr id="4" name="Freeform 4"/>
          <p:cNvSpPr/>
          <p:nvPr/>
        </p:nvSpPr>
        <p:spPr>
          <a:xfrm>
            <a:off x="152400" y="1524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2"/>
            <a:stretch>
              <a:fillRect l="-46651" t="-72929" r="-45373" b="-81385"/>
            </a:stretch>
          </a:blipFill>
        </p:spPr>
      </p:sp>
      <p:sp>
        <p:nvSpPr>
          <p:cNvPr id="5" name="Freeform 5"/>
          <p:cNvSpPr/>
          <p:nvPr/>
        </p:nvSpPr>
        <p:spPr>
          <a:xfrm>
            <a:off x="15500223" y="6172200"/>
            <a:ext cx="2787777" cy="4114800"/>
          </a:xfrm>
          <a:custGeom>
            <a:avLst/>
            <a:gdLst/>
            <a:ahLst/>
            <a:cxnLst/>
            <a:rect l="l" t="t" r="r" b="b"/>
            <a:pathLst>
              <a:path w="2787777" h="4114800">
                <a:moveTo>
                  <a:pt x="0" y="0"/>
                </a:moveTo>
                <a:lnTo>
                  <a:pt x="2787777" y="0"/>
                </a:lnTo>
                <a:lnTo>
                  <a:pt x="278777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5400000">
            <a:off x="11766855" y="49278"/>
            <a:ext cx="6570423" cy="6471867"/>
            <a:chOff x="0" y="0"/>
            <a:chExt cx="8760565" cy="8629156"/>
          </a:xfrm>
        </p:grpSpPr>
        <p:sp>
          <p:nvSpPr>
            <p:cNvPr id="7" name="Freeform 7"/>
            <p:cNvSpPr/>
            <p:nvPr/>
          </p:nvSpPr>
          <p:spPr>
            <a:xfrm rot="-10800000">
              <a:off x="0" y="0"/>
              <a:ext cx="8760565" cy="8629156"/>
            </a:xfrm>
            <a:custGeom>
              <a:avLst/>
              <a:gdLst/>
              <a:ahLst/>
              <a:cxnLst/>
              <a:rect l="l" t="t" r="r" b="b"/>
              <a:pathLst>
                <a:path w="8760565" h="8629156">
                  <a:moveTo>
                    <a:pt x="0" y="0"/>
                  </a:moveTo>
                  <a:lnTo>
                    <a:pt x="8760565" y="0"/>
                  </a:lnTo>
                  <a:lnTo>
                    <a:pt x="8760565" y="8629156"/>
                  </a:lnTo>
                  <a:lnTo>
                    <a:pt x="0" y="86291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2468194" y="2357025"/>
              <a:ext cx="6176793" cy="6176793"/>
            </a:xfrm>
            <a:custGeom>
              <a:avLst/>
              <a:gdLst/>
              <a:ahLst/>
              <a:cxnLst/>
              <a:rect l="l" t="t" r="r" b="b"/>
              <a:pathLst>
                <a:path w="6176793" h="6176793">
                  <a:moveTo>
                    <a:pt x="0" y="0"/>
                  </a:moveTo>
                  <a:lnTo>
                    <a:pt x="6176793" y="0"/>
                  </a:lnTo>
                  <a:lnTo>
                    <a:pt x="6176793" y="6176793"/>
                  </a:lnTo>
                  <a:lnTo>
                    <a:pt x="0" y="61767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13144" y="2204982"/>
            <a:ext cx="14261712" cy="7274877"/>
          </a:xfrm>
          <a:prstGeom prst="rect">
            <a:avLst/>
          </a:prstGeom>
        </p:spPr>
        <p:txBody>
          <a:bodyPr lIns="0" tIns="0" rIns="0" bIns="0" rtlCol="0" anchor="t">
            <a:spAutoFit/>
          </a:bodyPr>
          <a:lstStyle/>
          <a:p>
            <a:pPr marL="457200" indent="-457200">
              <a:lnSpc>
                <a:spcPts val="3789"/>
              </a:lnSpc>
              <a:buFont typeface="Arial"/>
              <a:buChar char="•"/>
            </a:pPr>
            <a:r>
              <a:rPr lang="en-US" sz="2700" dirty="0">
                <a:solidFill>
                  <a:srgbClr val="000000"/>
                </a:solidFill>
                <a:latin typeface="Helvetica World"/>
              </a:rPr>
              <a:t>We have undertaken a comprehensive analysis of two important datasets that provide a detailed snapshot of the brewing industry. </a:t>
            </a:r>
            <a:endParaRPr lang="en-US" sz="2700" dirty="0">
              <a:cs typeface="Calibri"/>
            </a:endParaRPr>
          </a:p>
          <a:p>
            <a:pPr marL="457200" indent="-457200">
              <a:lnSpc>
                <a:spcPts val="3789"/>
              </a:lnSpc>
              <a:buFont typeface="Arial"/>
              <a:buChar char="•"/>
            </a:pPr>
            <a:r>
              <a:rPr lang="en-US" sz="2700" dirty="0">
                <a:solidFill>
                  <a:srgbClr val="000000"/>
                </a:solidFill>
                <a:latin typeface="Helvetica World"/>
              </a:rPr>
              <a:t>The first dataset encapsulates a wealth of information on 2,410 U.S. craft beers, covering aspects such as their alcohol by volume (ABV), International Bitterness Units (IBUs), and beer style. This data offers valuable insights into the popularity of various beer styles, the correlation between ABV and IBUs, and potential market trends.</a:t>
            </a:r>
            <a:endParaRPr lang="en-US" sz="2700" dirty="0">
              <a:cs typeface="Calibri"/>
            </a:endParaRPr>
          </a:p>
          <a:p>
            <a:pPr marL="457200" indent="-457200">
              <a:lnSpc>
                <a:spcPts val="3789"/>
              </a:lnSpc>
              <a:buFont typeface="Arial"/>
              <a:buChar char="•"/>
            </a:pPr>
            <a:r>
              <a:rPr lang="en-US" sz="2700" dirty="0">
                <a:solidFill>
                  <a:srgbClr val="000000"/>
                </a:solidFill>
                <a:latin typeface="Helvetica World"/>
              </a:rPr>
              <a:t>The second dataset provides records on 558 U.S. breweries, including their location and size. This dataset will allow us to understand geographical distribution, market saturation, and opportunities for expansion. </a:t>
            </a:r>
            <a:endParaRPr lang="en-US" sz="2700" dirty="0">
              <a:solidFill>
                <a:srgbClr val="000000"/>
              </a:solidFill>
              <a:latin typeface="Helvetica World"/>
              <a:ea typeface="Helvetica World"/>
              <a:cs typeface="Helvetica World"/>
            </a:endParaRPr>
          </a:p>
          <a:p>
            <a:pPr marL="457200" indent="-457200">
              <a:lnSpc>
                <a:spcPts val="3789"/>
              </a:lnSpc>
              <a:buFont typeface="Arial"/>
              <a:buChar char="•"/>
            </a:pPr>
            <a:r>
              <a:rPr lang="en-US" sz="2700" dirty="0">
                <a:solidFill>
                  <a:srgbClr val="000000"/>
                </a:solidFill>
                <a:latin typeface="Helvetica World"/>
              </a:rPr>
              <a:t>By cross-referencing these datasets, we can identify patterns and trends that could inform Budweiser's strategic decisions.</a:t>
            </a:r>
            <a:endParaRPr lang="en-US" sz="2700" dirty="0">
              <a:cs typeface="Calibri"/>
            </a:endParaRPr>
          </a:p>
          <a:p>
            <a:pPr marL="457200" indent="-457200">
              <a:lnSpc>
                <a:spcPts val="3789"/>
              </a:lnSpc>
              <a:buFont typeface="Arial"/>
              <a:buChar char="•"/>
            </a:pPr>
            <a:r>
              <a:rPr lang="en-US" sz="2700" dirty="0">
                <a:solidFill>
                  <a:srgbClr val="000000"/>
                </a:solidFill>
                <a:latin typeface="Helvetica World"/>
              </a:rPr>
              <a:t>Our goal is to present these findings in a clear and impactful manner, focusing on the implications of the data rather than the technicalities of the analysis. We trust that these insights will contribute significantly to shaping Budweiser's future strategies. We thank you for your time!</a:t>
            </a:r>
            <a:endParaRPr lang="en-US" sz="2700" dirty="0">
              <a:solidFill>
                <a:srgbClr val="000000"/>
              </a:solidFill>
              <a:latin typeface="Helvetica World"/>
              <a:ea typeface="Helvetica World"/>
              <a:cs typeface="Helvetica World"/>
            </a:endParaRPr>
          </a:p>
        </p:txBody>
      </p:sp>
      <p:sp>
        <p:nvSpPr>
          <p:cNvPr id="3" name="Freeform 3"/>
          <p:cNvSpPr/>
          <p:nvPr/>
        </p:nvSpPr>
        <p:spPr>
          <a:xfrm>
            <a:off x="152400" y="1524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sp>
      <p:grpSp>
        <p:nvGrpSpPr>
          <p:cNvPr id="4" name="Group 4"/>
          <p:cNvGrpSpPr/>
          <p:nvPr/>
        </p:nvGrpSpPr>
        <p:grpSpPr>
          <a:xfrm>
            <a:off x="13063852" y="5143500"/>
            <a:ext cx="5376548" cy="5295900"/>
            <a:chOff x="0" y="0"/>
            <a:chExt cx="7168731" cy="7061200"/>
          </a:xfrm>
        </p:grpSpPr>
        <p:sp>
          <p:nvSpPr>
            <p:cNvPr id="5" name="Freeform 5"/>
            <p:cNvSpPr/>
            <p:nvPr/>
          </p:nvSpPr>
          <p:spPr>
            <a:xfrm rot="-10800000">
              <a:off x="0" y="0"/>
              <a:ext cx="7168731" cy="7061200"/>
            </a:xfrm>
            <a:custGeom>
              <a:avLst/>
              <a:gdLst/>
              <a:ahLst/>
              <a:cxnLst/>
              <a:rect l="l" t="t" r="r" b="b"/>
              <a:pathLst>
                <a:path w="7168731" h="7061200">
                  <a:moveTo>
                    <a:pt x="0" y="0"/>
                  </a:moveTo>
                  <a:lnTo>
                    <a:pt x="7168731" y="0"/>
                  </a:lnTo>
                  <a:lnTo>
                    <a:pt x="7168731" y="7061200"/>
                  </a:lnTo>
                  <a:lnTo>
                    <a:pt x="0" y="7061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800000">
              <a:off x="2019712" y="1928743"/>
              <a:ext cx="5054442" cy="5054442"/>
            </a:xfrm>
            <a:custGeom>
              <a:avLst/>
              <a:gdLst/>
              <a:ahLst/>
              <a:cxnLst/>
              <a:rect l="l" t="t" r="r" b="b"/>
              <a:pathLst>
                <a:path w="5054442" h="5054442">
                  <a:moveTo>
                    <a:pt x="0" y="0"/>
                  </a:moveTo>
                  <a:lnTo>
                    <a:pt x="5054443" y="0"/>
                  </a:lnTo>
                  <a:lnTo>
                    <a:pt x="5054443" y="5054442"/>
                  </a:lnTo>
                  <a:lnTo>
                    <a:pt x="0" y="50544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7" name="Freeform 7"/>
          <p:cNvSpPr/>
          <p:nvPr/>
        </p:nvSpPr>
        <p:spPr>
          <a:xfrm>
            <a:off x="4647969" y="555287"/>
            <a:ext cx="1283937" cy="1669421"/>
          </a:xfrm>
          <a:custGeom>
            <a:avLst/>
            <a:gdLst/>
            <a:ahLst/>
            <a:cxnLst/>
            <a:rect l="l" t="t" r="r" b="b"/>
            <a:pathLst>
              <a:path w="1283937" h="1669421">
                <a:moveTo>
                  <a:pt x="0" y="0"/>
                </a:moveTo>
                <a:lnTo>
                  <a:pt x="1283937" y="0"/>
                </a:lnTo>
                <a:lnTo>
                  <a:pt x="1283937" y="1669421"/>
                </a:lnTo>
                <a:lnTo>
                  <a:pt x="0" y="1669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5931906" y="885825"/>
            <a:ext cx="5427020" cy="1366782"/>
          </a:xfrm>
          <a:prstGeom prst="rect">
            <a:avLst/>
          </a:prstGeom>
        </p:spPr>
        <p:txBody>
          <a:bodyPr lIns="0" tIns="0" rIns="0" bIns="0" rtlCol="0" anchor="t">
            <a:spAutoFit/>
          </a:bodyPr>
          <a:lstStyle/>
          <a:p>
            <a:pPr marL="0" lvl="0" indent="0" algn="ctr">
              <a:lnSpc>
                <a:spcPts val="11482"/>
              </a:lnSpc>
              <a:spcBef>
                <a:spcPct val="0"/>
              </a:spcBef>
            </a:pPr>
            <a:r>
              <a:rPr lang="en-US" sz="8201">
                <a:solidFill>
                  <a:srgbClr val="000000"/>
                </a:solidFill>
                <a:latin typeface="Helvetica World"/>
              </a:rPr>
              <a:t>Introduction</a:t>
            </a:r>
          </a:p>
        </p:txBody>
      </p:sp>
      <p:sp>
        <p:nvSpPr>
          <p:cNvPr id="9" name="Freeform 9"/>
          <p:cNvSpPr/>
          <p:nvPr/>
        </p:nvSpPr>
        <p:spPr>
          <a:xfrm>
            <a:off x="11358926" y="555287"/>
            <a:ext cx="1283937" cy="1669421"/>
          </a:xfrm>
          <a:custGeom>
            <a:avLst/>
            <a:gdLst/>
            <a:ahLst/>
            <a:cxnLst/>
            <a:rect l="l" t="t" r="r" b="b"/>
            <a:pathLst>
              <a:path w="1283937" h="1669421">
                <a:moveTo>
                  <a:pt x="0" y="0"/>
                </a:moveTo>
                <a:lnTo>
                  <a:pt x="1283937" y="0"/>
                </a:lnTo>
                <a:lnTo>
                  <a:pt x="1283937" y="1669421"/>
                </a:lnTo>
                <a:lnTo>
                  <a:pt x="0" y="1669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946404" y="961234"/>
            <a:ext cx="5129784" cy="8374722"/>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8100" kern="1200">
                <a:solidFill>
                  <a:schemeClr val="tx1"/>
                </a:solidFill>
                <a:latin typeface="+mj-lt"/>
                <a:ea typeface="+mj-ea"/>
                <a:cs typeface="+mj-cs"/>
              </a:rPr>
              <a:t>How many breweries are present in each state?</a:t>
            </a:r>
          </a:p>
        </p:txBody>
      </p:sp>
      <p:sp>
        <p:nvSpPr>
          <p:cNvPr id="20"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00800" y="946404"/>
            <a:ext cx="27432" cy="8385571"/>
          </a:xfrm>
          <a:custGeom>
            <a:avLst/>
            <a:gdLst>
              <a:gd name="connsiteX0" fmla="*/ 0 w 27432"/>
              <a:gd name="connsiteY0" fmla="*/ 0 h 8385571"/>
              <a:gd name="connsiteX1" fmla="*/ 27432 w 27432"/>
              <a:gd name="connsiteY1" fmla="*/ 0 h 8385571"/>
              <a:gd name="connsiteX2" fmla="*/ 27432 w 27432"/>
              <a:gd name="connsiteY2" fmla="*/ 782653 h 8385571"/>
              <a:gd name="connsiteX3" fmla="*/ 27432 w 27432"/>
              <a:gd name="connsiteY3" fmla="*/ 1313739 h 8385571"/>
              <a:gd name="connsiteX4" fmla="*/ 27432 w 27432"/>
              <a:gd name="connsiteY4" fmla="*/ 2012537 h 8385571"/>
              <a:gd name="connsiteX5" fmla="*/ 27432 w 27432"/>
              <a:gd name="connsiteY5" fmla="*/ 2459767 h 8385571"/>
              <a:gd name="connsiteX6" fmla="*/ 27432 w 27432"/>
              <a:gd name="connsiteY6" fmla="*/ 3074709 h 8385571"/>
              <a:gd name="connsiteX7" fmla="*/ 27432 w 27432"/>
              <a:gd name="connsiteY7" fmla="*/ 3605796 h 8385571"/>
              <a:gd name="connsiteX8" fmla="*/ 27432 w 27432"/>
              <a:gd name="connsiteY8" fmla="*/ 4220737 h 8385571"/>
              <a:gd name="connsiteX9" fmla="*/ 27432 w 27432"/>
              <a:gd name="connsiteY9" fmla="*/ 4751824 h 8385571"/>
              <a:gd name="connsiteX10" fmla="*/ 27432 w 27432"/>
              <a:gd name="connsiteY10" fmla="*/ 5199054 h 8385571"/>
              <a:gd name="connsiteX11" fmla="*/ 27432 w 27432"/>
              <a:gd name="connsiteY11" fmla="*/ 5981707 h 8385571"/>
              <a:gd name="connsiteX12" fmla="*/ 27432 w 27432"/>
              <a:gd name="connsiteY12" fmla="*/ 6596649 h 8385571"/>
              <a:gd name="connsiteX13" fmla="*/ 27432 w 27432"/>
              <a:gd name="connsiteY13" fmla="*/ 7379302 h 8385571"/>
              <a:gd name="connsiteX14" fmla="*/ 27432 w 27432"/>
              <a:gd name="connsiteY14" fmla="*/ 8385571 h 8385571"/>
              <a:gd name="connsiteX15" fmla="*/ 0 w 27432"/>
              <a:gd name="connsiteY15" fmla="*/ 8385571 h 8385571"/>
              <a:gd name="connsiteX16" fmla="*/ 0 w 27432"/>
              <a:gd name="connsiteY16" fmla="*/ 7686773 h 8385571"/>
              <a:gd name="connsiteX17" fmla="*/ 0 w 27432"/>
              <a:gd name="connsiteY17" fmla="*/ 7155687 h 8385571"/>
              <a:gd name="connsiteX18" fmla="*/ 0 w 27432"/>
              <a:gd name="connsiteY18" fmla="*/ 6373034 h 8385571"/>
              <a:gd name="connsiteX19" fmla="*/ 0 w 27432"/>
              <a:gd name="connsiteY19" fmla="*/ 5841948 h 8385571"/>
              <a:gd name="connsiteX20" fmla="*/ 0 w 27432"/>
              <a:gd name="connsiteY20" fmla="*/ 5227006 h 8385571"/>
              <a:gd name="connsiteX21" fmla="*/ 0 w 27432"/>
              <a:gd name="connsiteY21" fmla="*/ 4695920 h 8385571"/>
              <a:gd name="connsiteX22" fmla="*/ 0 w 27432"/>
              <a:gd name="connsiteY22" fmla="*/ 3913266 h 8385571"/>
              <a:gd name="connsiteX23" fmla="*/ 0 w 27432"/>
              <a:gd name="connsiteY23" fmla="*/ 3214469 h 8385571"/>
              <a:gd name="connsiteX24" fmla="*/ 0 w 27432"/>
              <a:gd name="connsiteY24" fmla="*/ 2599527 h 8385571"/>
              <a:gd name="connsiteX25" fmla="*/ 0 w 27432"/>
              <a:gd name="connsiteY25" fmla="*/ 1816874 h 8385571"/>
              <a:gd name="connsiteX26" fmla="*/ 0 w 27432"/>
              <a:gd name="connsiteY26" fmla="*/ 1285788 h 8385571"/>
              <a:gd name="connsiteX27" fmla="*/ 0 w 27432"/>
              <a:gd name="connsiteY27" fmla="*/ 0 h 8385571"/>
              <a:gd name="connsiteX0" fmla="*/ 0 w 27432"/>
              <a:gd name="connsiteY0" fmla="*/ 0 h 8385571"/>
              <a:gd name="connsiteX1" fmla="*/ 27432 w 27432"/>
              <a:gd name="connsiteY1" fmla="*/ 0 h 8385571"/>
              <a:gd name="connsiteX2" fmla="*/ 27432 w 27432"/>
              <a:gd name="connsiteY2" fmla="*/ 698798 h 8385571"/>
              <a:gd name="connsiteX3" fmla="*/ 27432 w 27432"/>
              <a:gd name="connsiteY3" fmla="*/ 1397595 h 8385571"/>
              <a:gd name="connsiteX4" fmla="*/ 27432 w 27432"/>
              <a:gd name="connsiteY4" fmla="*/ 2180248 h 8385571"/>
              <a:gd name="connsiteX5" fmla="*/ 27432 w 27432"/>
              <a:gd name="connsiteY5" fmla="*/ 2711335 h 8385571"/>
              <a:gd name="connsiteX6" fmla="*/ 27432 w 27432"/>
              <a:gd name="connsiteY6" fmla="*/ 3493988 h 8385571"/>
              <a:gd name="connsiteX7" fmla="*/ 27432 w 27432"/>
              <a:gd name="connsiteY7" fmla="*/ 4360497 h 8385571"/>
              <a:gd name="connsiteX8" fmla="*/ 27432 w 27432"/>
              <a:gd name="connsiteY8" fmla="*/ 5059295 h 8385571"/>
              <a:gd name="connsiteX9" fmla="*/ 27432 w 27432"/>
              <a:gd name="connsiteY9" fmla="*/ 5758092 h 8385571"/>
              <a:gd name="connsiteX10" fmla="*/ 27432 w 27432"/>
              <a:gd name="connsiteY10" fmla="*/ 6373034 h 8385571"/>
              <a:gd name="connsiteX11" fmla="*/ 27432 w 27432"/>
              <a:gd name="connsiteY11" fmla="*/ 6987976 h 8385571"/>
              <a:gd name="connsiteX12" fmla="*/ 27432 w 27432"/>
              <a:gd name="connsiteY12" fmla="*/ 7770629 h 8385571"/>
              <a:gd name="connsiteX13" fmla="*/ 27432 w 27432"/>
              <a:gd name="connsiteY13" fmla="*/ 8385571 h 8385571"/>
              <a:gd name="connsiteX14" fmla="*/ 0 w 27432"/>
              <a:gd name="connsiteY14" fmla="*/ 8385571 h 8385571"/>
              <a:gd name="connsiteX15" fmla="*/ 0 w 27432"/>
              <a:gd name="connsiteY15" fmla="*/ 7602918 h 8385571"/>
              <a:gd name="connsiteX16" fmla="*/ 0 w 27432"/>
              <a:gd name="connsiteY16" fmla="*/ 6987976 h 8385571"/>
              <a:gd name="connsiteX17" fmla="*/ 0 w 27432"/>
              <a:gd name="connsiteY17" fmla="*/ 6373034 h 8385571"/>
              <a:gd name="connsiteX18" fmla="*/ 0 w 27432"/>
              <a:gd name="connsiteY18" fmla="*/ 5758092 h 8385571"/>
              <a:gd name="connsiteX19" fmla="*/ 0 w 27432"/>
              <a:gd name="connsiteY19" fmla="*/ 5310862 h 8385571"/>
              <a:gd name="connsiteX20" fmla="*/ 0 w 27432"/>
              <a:gd name="connsiteY20" fmla="*/ 4444353 h 8385571"/>
              <a:gd name="connsiteX21" fmla="*/ 0 w 27432"/>
              <a:gd name="connsiteY21" fmla="*/ 3577844 h 8385571"/>
              <a:gd name="connsiteX22" fmla="*/ 0 w 27432"/>
              <a:gd name="connsiteY22" fmla="*/ 2711335 h 8385571"/>
              <a:gd name="connsiteX23" fmla="*/ 0 w 27432"/>
              <a:gd name="connsiteY23" fmla="*/ 2180248 h 8385571"/>
              <a:gd name="connsiteX24" fmla="*/ 0 w 27432"/>
              <a:gd name="connsiteY24" fmla="*/ 1313739 h 8385571"/>
              <a:gd name="connsiteX25" fmla="*/ 0 w 27432"/>
              <a:gd name="connsiteY25" fmla="*/ 698798 h 8385571"/>
              <a:gd name="connsiteX26" fmla="*/ 0 w 27432"/>
              <a:gd name="connsiteY26" fmla="*/ 0 h 838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432" h="8385571" fill="none" extrusionOk="0">
                <a:moveTo>
                  <a:pt x="0" y="0"/>
                </a:moveTo>
                <a:cubicBezTo>
                  <a:pt x="7716" y="-895"/>
                  <a:pt x="19287" y="-1438"/>
                  <a:pt x="27432" y="0"/>
                </a:cubicBezTo>
                <a:cubicBezTo>
                  <a:pt x="-17828" y="348069"/>
                  <a:pt x="2238" y="400810"/>
                  <a:pt x="27432" y="782653"/>
                </a:cubicBezTo>
                <a:cubicBezTo>
                  <a:pt x="60803" y="1162799"/>
                  <a:pt x="39328" y="1204429"/>
                  <a:pt x="27432" y="1313739"/>
                </a:cubicBezTo>
                <a:cubicBezTo>
                  <a:pt x="28128" y="1388570"/>
                  <a:pt x="49045" y="1735602"/>
                  <a:pt x="27432" y="2012537"/>
                </a:cubicBezTo>
                <a:cubicBezTo>
                  <a:pt x="-5512" y="2247168"/>
                  <a:pt x="32360" y="2271510"/>
                  <a:pt x="27432" y="2459767"/>
                </a:cubicBezTo>
                <a:cubicBezTo>
                  <a:pt x="-4721" y="2610808"/>
                  <a:pt x="56558" y="2882445"/>
                  <a:pt x="27432" y="3074709"/>
                </a:cubicBezTo>
                <a:cubicBezTo>
                  <a:pt x="35628" y="3280290"/>
                  <a:pt x="34356" y="3434603"/>
                  <a:pt x="27432" y="3605796"/>
                </a:cubicBezTo>
                <a:cubicBezTo>
                  <a:pt x="24847" y="3805586"/>
                  <a:pt x="23940" y="4045281"/>
                  <a:pt x="27432" y="4220737"/>
                </a:cubicBezTo>
                <a:cubicBezTo>
                  <a:pt x="22578" y="4443338"/>
                  <a:pt x="21393" y="4519722"/>
                  <a:pt x="27432" y="4751824"/>
                </a:cubicBezTo>
                <a:cubicBezTo>
                  <a:pt x="39141" y="4987724"/>
                  <a:pt x="41044" y="4996511"/>
                  <a:pt x="27432" y="5199054"/>
                </a:cubicBezTo>
                <a:cubicBezTo>
                  <a:pt x="12341" y="5395350"/>
                  <a:pt x="57675" y="5761927"/>
                  <a:pt x="27432" y="5981707"/>
                </a:cubicBezTo>
                <a:cubicBezTo>
                  <a:pt x="-14780" y="6237248"/>
                  <a:pt x="29235" y="6373115"/>
                  <a:pt x="27432" y="6596649"/>
                </a:cubicBezTo>
                <a:cubicBezTo>
                  <a:pt x="19709" y="6802363"/>
                  <a:pt x="40017" y="7216080"/>
                  <a:pt x="27432" y="7379302"/>
                </a:cubicBezTo>
                <a:cubicBezTo>
                  <a:pt x="36089" y="7547914"/>
                  <a:pt x="43261" y="8085746"/>
                  <a:pt x="27432" y="8385571"/>
                </a:cubicBezTo>
                <a:cubicBezTo>
                  <a:pt x="15830" y="8383923"/>
                  <a:pt x="7215" y="8385869"/>
                  <a:pt x="0" y="8385571"/>
                </a:cubicBezTo>
                <a:cubicBezTo>
                  <a:pt x="-3878" y="8192616"/>
                  <a:pt x="-38742" y="7836996"/>
                  <a:pt x="0" y="7686773"/>
                </a:cubicBezTo>
                <a:cubicBezTo>
                  <a:pt x="6890" y="7529932"/>
                  <a:pt x="1682" y="7267645"/>
                  <a:pt x="0" y="7155687"/>
                </a:cubicBezTo>
                <a:cubicBezTo>
                  <a:pt x="-64096" y="7031864"/>
                  <a:pt x="73295" y="6633091"/>
                  <a:pt x="0" y="6373034"/>
                </a:cubicBezTo>
                <a:cubicBezTo>
                  <a:pt x="-47205" y="6106219"/>
                  <a:pt x="12898" y="6076696"/>
                  <a:pt x="0" y="5841948"/>
                </a:cubicBezTo>
                <a:cubicBezTo>
                  <a:pt x="-36210" y="5630496"/>
                  <a:pt x="-25463" y="5388784"/>
                  <a:pt x="0" y="5227006"/>
                </a:cubicBezTo>
                <a:cubicBezTo>
                  <a:pt x="-4649" y="5027263"/>
                  <a:pt x="4826" y="4836966"/>
                  <a:pt x="0" y="4695920"/>
                </a:cubicBezTo>
                <a:cubicBezTo>
                  <a:pt x="-26137" y="4577390"/>
                  <a:pt x="-82580" y="4191226"/>
                  <a:pt x="0" y="3913266"/>
                </a:cubicBezTo>
                <a:cubicBezTo>
                  <a:pt x="16315" y="3634889"/>
                  <a:pt x="-39360" y="3503095"/>
                  <a:pt x="0" y="3214469"/>
                </a:cubicBezTo>
                <a:cubicBezTo>
                  <a:pt x="24330" y="2908091"/>
                  <a:pt x="20437" y="2888381"/>
                  <a:pt x="0" y="2599527"/>
                </a:cubicBezTo>
                <a:cubicBezTo>
                  <a:pt x="-46439" y="2325029"/>
                  <a:pt x="-27497" y="2178566"/>
                  <a:pt x="0" y="1816874"/>
                </a:cubicBezTo>
                <a:cubicBezTo>
                  <a:pt x="22400" y="1455534"/>
                  <a:pt x="14058" y="1441401"/>
                  <a:pt x="0" y="1285788"/>
                </a:cubicBezTo>
                <a:cubicBezTo>
                  <a:pt x="6253" y="1089326"/>
                  <a:pt x="47252" y="479096"/>
                  <a:pt x="0" y="0"/>
                </a:cubicBezTo>
                <a:close/>
              </a:path>
              <a:path w="27432" h="8385571" stroke="0" extrusionOk="0">
                <a:moveTo>
                  <a:pt x="0" y="0"/>
                </a:moveTo>
                <a:cubicBezTo>
                  <a:pt x="7083" y="1361"/>
                  <a:pt x="14241" y="-309"/>
                  <a:pt x="27432" y="0"/>
                </a:cubicBezTo>
                <a:cubicBezTo>
                  <a:pt x="1631" y="123947"/>
                  <a:pt x="12503" y="445827"/>
                  <a:pt x="27432" y="698798"/>
                </a:cubicBezTo>
                <a:cubicBezTo>
                  <a:pt x="66561" y="969287"/>
                  <a:pt x="16529" y="1226992"/>
                  <a:pt x="27432" y="1397595"/>
                </a:cubicBezTo>
                <a:cubicBezTo>
                  <a:pt x="60067" y="1549640"/>
                  <a:pt x="25878" y="1835984"/>
                  <a:pt x="27432" y="2180248"/>
                </a:cubicBezTo>
                <a:cubicBezTo>
                  <a:pt x="18981" y="2529347"/>
                  <a:pt x="34451" y="2447303"/>
                  <a:pt x="27432" y="2711335"/>
                </a:cubicBezTo>
                <a:cubicBezTo>
                  <a:pt x="27428" y="2962073"/>
                  <a:pt x="42092" y="3158673"/>
                  <a:pt x="27432" y="3493988"/>
                </a:cubicBezTo>
                <a:cubicBezTo>
                  <a:pt x="-32845" y="3840696"/>
                  <a:pt x="65820" y="4204072"/>
                  <a:pt x="27432" y="4360497"/>
                </a:cubicBezTo>
                <a:cubicBezTo>
                  <a:pt x="6136" y="4503350"/>
                  <a:pt x="-11234" y="4735902"/>
                  <a:pt x="27432" y="5059295"/>
                </a:cubicBezTo>
                <a:cubicBezTo>
                  <a:pt x="30405" y="5382700"/>
                  <a:pt x="10180" y="5530909"/>
                  <a:pt x="27432" y="5758092"/>
                </a:cubicBezTo>
                <a:cubicBezTo>
                  <a:pt x="69020" y="6009683"/>
                  <a:pt x="76358" y="6191725"/>
                  <a:pt x="27432" y="6373034"/>
                </a:cubicBezTo>
                <a:cubicBezTo>
                  <a:pt x="35948" y="6536031"/>
                  <a:pt x="54232" y="6758848"/>
                  <a:pt x="27432" y="6987976"/>
                </a:cubicBezTo>
                <a:cubicBezTo>
                  <a:pt x="36294" y="7176800"/>
                  <a:pt x="51179" y="7544168"/>
                  <a:pt x="27432" y="7770629"/>
                </a:cubicBezTo>
                <a:cubicBezTo>
                  <a:pt x="10717" y="8056096"/>
                  <a:pt x="-21136" y="8214498"/>
                  <a:pt x="27432" y="8385571"/>
                </a:cubicBezTo>
                <a:cubicBezTo>
                  <a:pt x="20948" y="8386290"/>
                  <a:pt x="7096" y="8383852"/>
                  <a:pt x="0" y="8385571"/>
                </a:cubicBezTo>
                <a:cubicBezTo>
                  <a:pt x="-33379" y="8192747"/>
                  <a:pt x="10917" y="7941277"/>
                  <a:pt x="0" y="7602918"/>
                </a:cubicBezTo>
                <a:cubicBezTo>
                  <a:pt x="18665" y="7284993"/>
                  <a:pt x="12769" y="7253182"/>
                  <a:pt x="0" y="6987976"/>
                </a:cubicBezTo>
                <a:cubicBezTo>
                  <a:pt x="-8308" y="6717391"/>
                  <a:pt x="3146" y="6638116"/>
                  <a:pt x="0" y="6373034"/>
                </a:cubicBezTo>
                <a:cubicBezTo>
                  <a:pt x="-3060" y="6095548"/>
                  <a:pt x="-35521" y="6053792"/>
                  <a:pt x="0" y="5758092"/>
                </a:cubicBezTo>
                <a:cubicBezTo>
                  <a:pt x="18030" y="5470802"/>
                  <a:pt x="-6453" y="5480709"/>
                  <a:pt x="0" y="5310862"/>
                </a:cubicBezTo>
                <a:cubicBezTo>
                  <a:pt x="-15120" y="5123673"/>
                  <a:pt x="-21074" y="4729197"/>
                  <a:pt x="0" y="4444353"/>
                </a:cubicBezTo>
                <a:cubicBezTo>
                  <a:pt x="-53222" y="4136323"/>
                  <a:pt x="-37575" y="3880282"/>
                  <a:pt x="0" y="3577844"/>
                </a:cubicBezTo>
                <a:cubicBezTo>
                  <a:pt x="4043" y="3317408"/>
                  <a:pt x="-32045" y="3065239"/>
                  <a:pt x="0" y="2711335"/>
                </a:cubicBezTo>
                <a:cubicBezTo>
                  <a:pt x="4021" y="2351216"/>
                  <a:pt x="-886" y="2313443"/>
                  <a:pt x="0" y="2180248"/>
                </a:cubicBezTo>
                <a:cubicBezTo>
                  <a:pt x="-10713" y="2032951"/>
                  <a:pt x="11738" y="1624973"/>
                  <a:pt x="0" y="1313739"/>
                </a:cubicBezTo>
                <a:cubicBezTo>
                  <a:pt x="-5866" y="986131"/>
                  <a:pt x="8101" y="915443"/>
                  <a:pt x="0" y="698798"/>
                </a:cubicBezTo>
                <a:cubicBezTo>
                  <a:pt x="60001" y="474308"/>
                  <a:pt x="-29077" y="220693"/>
                  <a:pt x="0" y="0"/>
                </a:cubicBezTo>
                <a:close/>
              </a:path>
              <a:path w="27432" h="8385571" fill="none" stroke="0" extrusionOk="0">
                <a:moveTo>
                  <a:pt x="0" y="0"/>
                </a:moveTo>
                <a:cubicBezTo>
                  <a:pt x="7190" y="56"/>
                  <a:pt x="18488" y="-244"/>
                  <a:pt x="27432" y="0"/>
                </a:cubicBezTo>
                <a:cubicBezTo>
                  <a:pt x="-5764" y="336675"/>
                  <a:pt x="-1132" y="415975"/>
                  <a:pt x="27432" y="782653"/>
                </a:cubicBezTo>
                <a:cubicBezTo>
                  <a:pt x="54628" y="1156853"/>
                  <a:pt x="27475" y="1207941"/>
                  <a:pt x="27432" y="1313739"/>
                </a:cubicBezTo>
                <a:cubicBezTo>
                  <a:pt x="18081" y="1421346"/>
                  <a:pt x="13794" y="1779654"/>
                  <a:pt x="27432" y="2012537"/>
                </a:cubicBezTo>
                <a:cubicBezTo>
                  <a:pt x="6438" y="2246670"/>
                  <a:pt x="33759" y="2280545"/>
                  <a:pt x="27432" y="2459767"/>
                </a:cubicBezTo>
                <a:cubicBezTo>
                  <a:pt x="38672" y="2622747"/>
                  <a:pt x="19921" y="2846497"/>
                  <a:pt x="27432" y="3074709"/>
                </a:cubicBezTo>
                <a:cubicBezTo>
                  <a:pt x="28439" y="3281383"/>
                  <a:pt x="17764" y="3432144"/>
                  <a:pt x="27432" y="3605796"/>
                </a:cubicBezTo>
                <a:cubicBezTo>
                  <a:pt x="-7081" y="3767497"/>
                  <a:pt x="25511" y="3958053"/>
                  <a:pt x="27432" y="4220737"/>
                </a:cubicBezTo>
                <a:cubicBezTo>
                  <a:pt x="21278" y="4421560"/>
                  <a:pt x="24232" y="4521670"/>
                  <a:pt x="27432" y="4751824"/>
                </a:cubicBezTo>
                <a:cubicBezTo>
                  <a:pt x="37167" y="4987114"/>
                  <a:pt x="44285" y="4995889"/>
                  <a:pt x="27432" y="5199054"/>
                </a:cubicBezTo>
                <a:cubicBezTo>
                  <a:pt x="16561" y="5425069"/>
                  <a:pt x="28777" y="5736336"/>
                  <a:pt x="27432" y="5981707"/>
                </a:cubicBezTo>
                <a:cubicBezTo>
                  <a:pt x="6411" y="6219575"/>
                  <a:pt x="47759" y="6356578"/>
                  <a:pt x="27432" y="6596649"/>
                </a:cubicBezTo>
                <a:cubicBezTo>
                  <a:pt x="38413" y="6813532"/>
                  <a:pt x="44428" y="7193061"/>
                  <a:pt x="27432" y="7379302"/>
                </a:cubicBezTo>
                <a:cubicBezTo>
                  <a:pt x="30186" y="7545275"/>
                  <a:pt x="442" y="8110345"/>
                  <a:pt x="27432" y="8385571"/>
                </a:cubicBezTo>
                <a:cubicBezTo>
                  <a:pt x="14509" y="8385967"/>
                  <a:pt x="9680" y="8385366"/>
                  <a:pt x="0" y="8385571"/>
                </a:cubicBezTo>
                <a:cubicBezTo>
                  <a:pt x="-15604" y="8193027"/>
                  <a:pt x="3739" y="7851735"/>
                  <a:pt x="0" y="7686773"/>
                </a:cubicBezTo>
                <a:cubicBezTo>
                  <a:pt x="9440" y="7517004"/>
                  <a:pt x="29245" y="7270953"/>
                  <a:pt x="0" y="7155687"/>
                </a:cubicBezTo>
                <a:cubicBezTo>
                  <a:pt x="12534" y="7046799"/>
                  <a:pt x="52963" y="6630032"/>
                  <a:pt x="0" y="6373034"/>
                </a:cubicBezTo>
                <a:cubicBezTo>
                  <a:pt x="-39210" y="6106065"/>
                  <a:pt x="11837" y="6071765"/>
                  <a:pt x="0" y="5841948"/>
                </a:cubicBezTo>
                <a:cubicBezTo>
                  <a:pt x="-3572" y="5614054"/>
                  <a:pt x="-27369" y="5380739"/>
                  <a:pt x="0" y="5227006"/>
                </a:cubicBezTo>
                <a:cubicBezTo>
                  <a:pt x="29129" y="5050920"/>
                  <a:pt x="-4061" y="4827268"/>
                  <a:pt x="0" y="4695920"/>
                </a:cubicBezTo>
                <a:cubicBezTo>
                  <a:pt x="-47492" y="4620945"/>
                  <a:pt x="-51791" y="4188997"/>
                  <a:pt x="0" y="3913266"/>
                </a:cubicBezTo>
                <a:cubicBezTo>
                  <a:pt x="35829" y="3615149"/>
                  <a:pt x="-31595" y="3519387"/>
                  <a:pt x="0" y="3214469"/>
                </a:cubicBezTo>
                <a:cubicBezTo>
                  <a:pt x="23453" y="2908747"/>
                  <a:pt x="21045" y="2884522"/>
                  <a:pt x="0" y="2599527"/>
                </a:cubicBezTo>
                <a:cubicBezTo>
                  <a:pt x="3649" y="2294308"/>
                  <a:pt x="-26636" y="2190726"/>
                  <a:pt x="0" y="1816874"/>
                </a:cubicBezTo>
                <a:cubicBezTo>
                  <a:pt x="24215" y="1454359"/>
                  <a:pt x="13011" y="1442522"/>
                  <a:pt x="0" y="1285788"/>
                </a:cubicBezTo>
                <a:cubicBezTo>
                  <a:pt x="-59449" y="1127191"/>
                  <a:pt x="22383" y="42199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custGeom>
                    <a:avLst/>
                    <a:gdLst>
                      <a:gd name="connsiteX0" fmla="*/ 0 w 27432"/>
                      <a:gd name="connsiteY0" fmla="*/ 0 h 8385571"/>
                      <a:gd name="connsiteX1" fmla="*/ 27432 w 27432"/>
                      <a:gd name="connsiteY1" fmla="*/ 0 h 8385571"/>
                      <a:gd name="connsiteX2" fmla="*/ 27432 w 27432"/>
                      <a:gd name="connsiteY2" fmla="*/ 782653 h 8385571"/>
                      <a:gd name="connsiteX3" fmla="*/ 27432 w 27432"/>
                      <a:gd name="connsiteY3" fmla="*/ 1313739 h 8385571"/>
                      <a:gd name="connsiteX4" fmla="*/ 27432 w 27432"/>
                      <a:gd name="connsiteY4" fmla="*/ 2012537 h 8385571"/>
                      <a:gd name="connsiteX5" fmla="*/ 27432 w 27432"/>
                      <a:gd name="connsiteY5" fmla="*/ 2459767 h 8385571"/>
                      <a:gd name="connsiteX6" fmla="*/ 27432 w 27432"/>
                      <a:gd name="connsiteY6" fmla="*/ 3074709 h 8385571"/>
                      <a:gd name="connsiteX7" fmla="*/ 27432 w 27432"/>
                      <a:gd name="connsiteY7" fmla="*/ 3605796 h 8385571"/>
                      <a:gd name="connsiteX8" fmla="*/ 27432 w 27432"/>
                      <a:gd name="connsiteY8" fmla="*/ 4220737 h 8385571"/>
                      <a:gd name="connsiteX9" fmla="*/ 27432 w 27432"/>
                      <a:gd name="connsiteY9" fmla="*/ 4751824 h 8385571"/>
                      <a:gd name="connsiteX10" fmla="*/ 27432 w 27432"/>
                      <a:gd name="connsiteY10" fmla="*/ 5199054 h 8385571"/>
                      <a:gd name="connsiteX11" fmla="*/ 27432 w 27432"/>
                      <a:gd name="connsiteY11" fmla="*/ 5981707 h 8385571"/>
                      <a:gd name="connsiteX12" fmla="*/ 27432 w 27432"/>
                      <a:gd name="connsiteY12" fmla="*/ 6596649 h 8385571"/>
                      <a:gd name="connsiteX13" fmla="*/ 27432 w 27432"/>
                      <a:gd name="connsiteY13" fmla="*/ 7379302 h 8385571"/>
                      <a:gd name="connsiteX14" fmla="*/ 27432 w 27432"/>
                      <a:gd name="connsiteY14" fmla="*/ 8385571 h 8385571"/>
                      <a:gd name="connsiteX15" fmla="*/ 0 w 27432"/>
                      <a:gd name="connsiteY15" fmla="*/ 8385571 h 8385571"/>
                      <a:gd name="connsiteX16" fmla="*/ 0 w 27432"/>
                      <a:gd name="connsiteY16" fmla="*/ 7686773 h 8385571"/>
                      <a:gd name="connsiteX17" fmla="*/ 0 w 27432"/>
                      <a:gd name="connsiteY17" fmla="*/ 7155687 h 8385571"/>
                      <a:gd name="connsiteX18" fmla="*/ 0 w 27432"/>
                      <a:gd name="connsiteY18" fmla="*/ 6373034 h 8385571"/>
                      <a:gd name="connsiteX19" fmla="*/ 0 w 27432"/>
                      <a:gd name="connsiteY19" fmla="*/ 5841948 h 8385571"/>
                      <a:gd name="connsiteX20" fmla="*/ 0 w 27432"/>
                      <a:gd name="connsiteY20" fmla="*/ 5227006 h 8385571"/>
                      <a:gd name="connsiteX21" fmla="*/ 0 w 27432"/>
                      <a:gd name="connsiteY21" fmla="*/ 4695920 h 8385571"/>
                      <a:gd name="connsiteX22" fmla="*/ 0 w 27432"/>
                      <a:gd name="connsiteY22" fmla="*/ 3913266 h 8385571"/>
                      <a:gd name="connsiteX23" fmla="*/ 0 w 27432"/>
                      <a:gd name="connsiteY23" fmla="*/ 3214469 h 8385571"/>
                      <a:gd name="connsiteX24" fmla="*/ 0 w 27432"/>
                      <a:gd name="connsiteY24" fmla="*/ 2599527 h 8385571"/>
                      <a:gd name="connsiteX25" fmla="*/ 0 w 27432"/>
                      <a:gd name="connsiteY25" fmla="*/ 1816874 h 8385571"/>
                      <a:gd name="connsiteX26" fmla="*/ 0 w 27432"/>
                      <a:gd name="connsiteY26" fmla="*/ 1285788 h 8385571"/>
                      <a:gd name="connsiteX27" fmla="*/ 0 w 27432"/>
                      <a:gd name="connsiteY27" fmla="*/ 0 h 838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432" h="8385571" fill="none" extrusionOk="0">
                        <a:moveTo>
                          <a:pt x="0" y="0"/>
                        </a:moveTo>
                        <a:cubicBezTo>
                          <a:pt x="6445" y="-74"/>
                          <a:pt x="19313" y="-390"/>
                          <a:pt x="27432" y="0"/>
                        </a:cubicBezTo>
                        <a:cubicBezTo>
                          <a:pt x="-4661" y="346694"/>
                          <a:pt x="-1287" y="402533"/>
                          <a:pt x="27432" y="782653"/>
                        </a:cubicBezTo>
                        <a:cubicBezTo>
                          <a:pt x="56151" y="1162773"/>
                          <a:pt x="32971" y="1199138"/>
                          <a:pt x="27432" y="1313739"/>
                        </a:cubicBezTo>
                        <a:cubicBezTo>
                          <a:pt x="21893" y="1428340"/>
                          <a:pt x="53461" y="1776996"/>
                          <a:pt x="27432" y="2012537"/>
                        </a:cubicBezTo>
                        <a:cubicBezTo>
                          <a:pt x="1403" y="2248078"/>
                          <a:pt x="30613" y="2272850"/>
                          <a:pt x="27432" y="2459767"/>
                        </a:cubicBezTo>
                        <a:cubicBezTo>
                          <a:pt x="24252" y="2646684"/>
                          <a:pt x="22872" y="2864522"/>
                          <a:pt x="27432" y="3074709"/>
                        </a:cubicBezTo>
                        <a:cubicBezTo>
                          <a:pt x="31992" y="3284896"/>
                          <a:pt x="16596" y="3424146"/>
                          <a:pt x="27432" y="3605796"/>
                        </a:cubicBezTo>
                        <a:cubicBezTo>
                          <a:pt x="38268" y="3787446"/>
                          <a:pt x="34178" y="4002777"/>
                          <a:pt x="27432" y="4220737"/>
                        </a:cubicBezTo>
                        <a:cubicBezTo>
                          <a:pt x="20686" y="4438697"/>
                          <a:pt x="16367" y="4516592"/>
                          <a:pt x="27432" y="4751824"/>
                        </a:cubicBezTo>
                        <a:cubicBezTo>
                          <a:pt x="38497" y="4987056"/>
                          <a:pt x="42400" y="4996558"/>
                          <a:pt x="27432" y="5199054"/>
                        </a:cubicBezTo>
                        <a:cubicBezTo>
                          <a:pt x="12465" y="5401550"/>
                          <a:pt x="47882" y="5751705"/>
                          <a:pt x="27432" y="5981707"/>
                        </a:cubicBezTo>
                        <a:cubicBezTo>
                          <a:pt x="6982" y="6211709"/>
                          <a:pt x="40904" y="6351693"/>
                          <a:pt x="27432" y="6596649"/>
                        </a:cubicBezTo>
                        <a:cubicBezTo>
                          <a:pt x="13960" y="6841605"/>
                          <a:pt x="32831" y="7196088"/>
                          <a:pt x="27432" y="7379302"/>
                        </a:cubicBezTo>
                        <a:cubicBezTo>
                          <a:pt x="22033" y="7562516"/>
                          <a:pt x="12703" y="8105417"/>
                          <a:pt x="27432" y="8385571"/>
                        </a:cubicBezTo>
                        <a:cubicBezTo>
                          <a:pt x="15079" y="8384479"/>
                          <a:pt x="8384" y="8384820"/>
                          <a:pt x="0" y="8385571"/>
                        </a:cubicBezTo>
                        <a:cubicBezTo>
                          <a:pt x="-9222" y="8184772"/>
                          <a:pt x="-3801" y="7840755"/>
                          <a:pt x="0" y="7686773"/>
                        </a:cubicBezTo>
                        <a:cubicBezTo>
                          <a:pt x="3801" y="7532791"/>
                          <a:pt x="9771" y="7265683"/>
                          <a:pt x="0" y="7155687"/>
                        </a:cubicBezTo>
                        <a:cubicBezTo>
                          <a:pt x="-9771" y="7045691"/>
                          <a:pt x="37823" y="6639323"/>
                          <a:pt x="0" y="6373034"/>
                        </a:cubicBezTo>
                        <a:cubicBezTo>
                          <a:pt x="-37823" y="6106745"/>
                          <a:pt x="7609" y="6070807"/>
                          <a:pt x="0" y="5841948"/>
                        </a:cubicBezTo>
                        <a:cubicBezTo>
                          <a:pt x="-7609" y="5613089"/>
                          <a:pt x="1785" y="5396348"/>
                          <a:pt x="0" y="5227006"/>
                        </a:cubicBezTo>
                        <a:cubicBezTo>
                          <a:pt x="-1785" y="5057664"/>
                          <a:pt x="17374" y="4822375"/>
                          <a:pt x="0" y="4695920"/>
                        </a:cubicBezTo>
                        <a:cubicBezTo>
                          <a:pt x="-17374" y="4569465"/>
                          <a:pt x="-37614" y="4208520"/>
                          <a:pt x="0" y="3913266"/>
                        </a:cubicBezTo>
                        <a:cubicBezTo>
                          <a:pt x="37614" y="3618012"/>
                          <a:pt x="-28128" y="3519129"/>
                          <a:pt x="0" y="3214469"/>
                        </a:cubicBezTo>
                        <a:cubicBezTo>
                          <a:pt x="28128" y="2909809"/>
                          <a:pt x="20752" y="2887116"/>
                          <a:pt x="0" y="2599527"/>
                        </a:cubicBezTo>
                        <a:cubicBezTo>
                          <a:pt x="-20752" y="2311938"/>
                          <a:pt x="-23269" y="2180831"/>
                          <a:pt x="0" y="1816874"/>
                        </a:cubicBezTo>
                        <a:cubicBezTo>
                          <a:pt x="23269" y="1452917"/>
                          <a:pt x="15218" y="1441230"/>
                          <a:pt x="0" y="1285788"/>
                        </a:cubicBezTo>
                        <a:cubicBezTo>
                          <a:pt x="-15218" y="1130346"/>
                          <a:pt x="36978" y="468039"/>
                          <a:pt x="0" y="0"/>
                        </a:cubicBezTo>
                        <a:close/>
                      </a:path>
                      <a:path w="27432" h="8385571" stroke="0" extrusionOk="0">
                        <a:moveTo>
                          <a:pt x="0" y="0"/>
                        </a:moveTo>
                        <a:cubicBezTo>
                          <a:pt x="6665" y="1306"/>
                          <a:pt x="15136" y="257"/>
                          <a:pt x="27432" y="0"/>
                        </a:cubicBezTo>
                        <a:cubicBezTo>
                          <a:pt x="50285" y="165299"/>
                          <a:pt x="12757" y="427555"/>
                          <a:pt x="27432" y="698798"/>
                        </a:cubicBezTo>
                        <a:cubicBezTo>
                          <a:pt x="42107" y="970041"/>
                          <a:pt x="28824" y="1226199"/>
                          <a:pt x="27432" y="1397595"/>
                        </a:cubicBezTo>
                        <a:cubicBezTo>
                          <a:pt x="26040" y="1568991"/>
                          <a:pt x="37377" y="1834498"/>
                          <a:pt x="27432" y="2180248"/>
                        </a:cubicBezTo>
                        <a:cubicBezTo>
                          <a:pt x="17487" y="2525998"/>
                          <a:pt x="49768" y="2451590"/>
                          <a:pt x="27432" y="2711335"/>
                        </a:cubicBezTo>
                        <a:cubicBezTo>
                          <a:pt x="5096" y="2971080"/>
                          <a:pt x="63163" y="3174430"/>
                          <a:pt x="27432" y="3493988"/>
                        </a:cubicBezTo>
                        <a:cubicBezTo>
                          <a:pt x="-8299" y="3813546"/>
                          <a:pt x="55483" y="4186811"/>
                          <a:pt x="27432" y="4360497"/>
                        </a:cubicBezTo>
                        <a:cubicBezTo>
                          <a:pt x="-619" y="4534183"/>
                          <a:pt x="7974" y="4709969"/>
                          <a:pt x="27432" y="5059295"/>
                        </a:cubicBezTo>
                        <a:cubicBezTo>
                          <a:pt x="46890" y="5408621"/>
                          <a:pt x="-7157" y="5526851"/>
                          <a:pt x="27432" y="5758092"/>
                        </a:cubicBezTo>
                        <a:cubicBezTo>
                          <a:pt x="62021" y="5989333"/>
                          <a:pt x="44642" y="6191514"/>
                          <a:pt x="27432" y="6373034"/>
                        </a:cubicBezTo>
                        <a:cubicBezTo>
                          <a:pt x="10222" y="6554554"/>
                          <a:pt x="26177" y="6786694"/>
                          <a:pt x="27432" y="6987976"/>
                        </a:cubicBezTo>
                        <a:cubicBezTo>
                          <a:pt x="28687" y="7189258"/>
                          <a:pt x="56526" y="7488127"/>
                          <a:pt x="27432" y="7770629"/>
                        </a:cubicBezTo>
                        <a:cubicBezTo>
                          <a:pt x="-1662" y="8053131"/>
                          <a:pt x="-2257" y="8194797"/>
                          <a:pt x="27432" y="8385571"/>
                        </a:cubicBezTo>
                        <a:cubicBezTo>
                          <a:pt x="21511" y="8386050"/>
                          <a:pt x="6920" y="8384336"/>
                          <a:pt x="0" y="8385571"/>
                        </a:cubicBezTo>
                        <a:cubicBezTo>
                          <a:pt x="-21816" y="8200889"/>
                          <a:pt x="-14926" y="7924873"/>
                          <a:pt x="0" y="7602918"/>
                        </a:cubicBezTo>
                        <a:cubicBezTo>
                          <a:pt x="14926" y="7280963"/>
                          <a:pt x="8602" y="7253360"/>
                          <a:pt x="0" y="6987976"/>
                        </a:cubicBezTo>
                        <a:cubicBezTo>
                          <a:pt x="-8602" y="6722592"/>
                          <a:pt x="4000" y="6636133"/>
                          <a:pt x="0" y="6373034"/>
                        </a:cubicBezTo>
                        <a:cubicBezTo>
                          <a:pt x="-4000" y="6109935"/>
                          <a:pt x="-25513" y="6045095"/>
                          <a:pt x="0" y="5758092"/>
                        </a:cubicBezTo>
                        <a:cubicBezTo>
                          <a:pt x="25513" y="5471089"/>
                          <a:pt x="-7551" y="5476090"/>
                          <a:pt x="0" y="5310862"/>
                        </a:cubicBezTo>
                        <a:cubicBezTo>
                          <a:pt x="7551" y="5145634"/>
                          <a:pt x="19639" y="4748803"/>
                          <a:pt x="0" y="4444353"/>
                        </a:cubicBezTo>
                        <a:cubicBezTo>
                          <a:pt x="-19639" y="4139903"/>
                          <a:pt x="-7248" y="3849816"/>
                          <a:pt x="0" y="3577844"/>
                        </a:cubicBezTo>
                        <a:cubicBezTo>
                          <a:pt x="7248" y="3305872"/>
                          <a:pt x="-365" y="3060120"/>
                          <a:pt x="0" y="2711335"/>
                        </a:cubicBezTo>
                        <a:cubicBezTo>
                          <a:pt x="365" y="2362550"/>
                          <a:pt x="-4208" y="2305604"/>
                          <a:pt x="0" y="2180248"/>
                        </a:cubicBezTo>
                        <a:cubicBezTo>
                          <a:pt x="4208" y="2054892"/>
                          <a:pt x="5759" y="1620935"/>
                          <a:pt x="0" y="1313739"/>
                        </a:cubicBezTo>
                        <a:cubicBezTo>
                          <a:pt x="-5759" y="1006543"/>
                          <a:pt x="-6559" y="912821"/>
                          <a:pt x="0" y="698798"/>
                        </a:cubicBezTo>
                        <a:cubicBezTo>
                          <a:pt x="6559" y="484775"/>
                          <a:pt x="-33287" y="21671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the united states&#10;&#10;Description automatically generated">
            <a:extLst>
              <a:ext uri="{FF2B5EF4-FFF2-40B4-BE49-F238E27FC236}">
                <a16:creationId xmlns:a16="http://schemas.microsoft.com/office/drawing/2014/main" id="{82256069-11FC-A556-D9DF-D0253163196B}"/>
              </a:ext>
            </a:extLst>
          </p:cNvPr>
          <p:cNvPicPr>
            <a:picLocks noChangeAspect="1"/>
          </p:cNvPicPr>
          <p:nvPr/>
        </p:nvPicPr>
        <p:blipFill>
          <a:blip r:embed="rId2"/>
          <a:stretch>
            <a:fillRect/>
          </a:stretch>
        </p:blipFill>
        <p:spPr>
          <a:xfrm>
            <a:off x="6981444" y="947125"/>
            <a:ext cx="10341864" cy="5869006"/>
          </a:xfrm>
          <a:prstGeom prst="rect">
            <a:avLst/>
          </a:prstGeom>
        </p:spPr>
      </p:pic>
      <p:sp>
        <p:nvSpPr>
          <p:cNvPr id="5" name="TextBox 5"/>
          <p:cNvSpPr txBox="1"/>
          <p:nvPr/>
        </p:nvSpPr>
        <p:spPr>
          <a:xfrm>
            <a:off x="6981444" y="7197865"/>
            <a:ext cx="10341864" cy="214273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600"/>
          </a:p>
          <a:p>
            <a:pPr marL="509270" lvl="1" indent="-228600">
              <a:lnSpc>
                <a:spcPct val="90000"/>
              </a:lnSpc>
              <a:spcAft>
                <a:spcPts val="600"/>
              </a:spcAft>
              <a:buFont typeface="Arial" panose="020B0604020202020204" pitchFamily="34" charset="0"/>
              <a:buChar char="•"/>
            </a:pPr>
            <a:r>
              <a:rPr lang="en-US" sz="2600"/>
              <a:t>The states with the most breweries are Colorado, California, and Michigan with 47,39, and 32 breweries respectively. </a:t>
            </a:r>
          </a:p>
          <a:p>
            <a:pPr marL="509270" lvl="1" indent="-228600">
              <a:lnSpc>
                <a:spcPct val="90000"/>
              </a:lnSpc>
              <a:spcAft>
                <a:spcPts val="600"/>
              </a:spcAft>
              <a:buFont typeface="Arial" panose="020B0604020202020204" pitchFamily="34" charset="0"/>
              <a:buChar char="•"/>
            </a:pPr>
            <a:r>
              <a:rPr lang="en-US" sz="2600"/>
              <a:t>The states with the lowest number of breweries are North Dakota, South Dakota and West Virgina with 1 brewery each. </a:t>
            </a:r>
          </a:p>
          <a:p>
            <a:pPr indent="-228600">
              <a:lnSpc>
                <a:spcPct val="90000"/>
              </a:lnSpc>
              <a:spcAft>
                <a:spcPts val="600"/>
              </a:spcAft>
              <a:buFont typeface="Arial" panose="020B0604020202020204" pitchFamily="34" charset="0"/>
              <a:buChar char="•"/>
            </a:pPr>
            <a:endParaRPr lang="en-US" sz="2600"/>
          </a:p>
        </p:txBody>
      </p:sp>
      <p:sp>
        <p:nvSpPr>
          <p:cNvPr id="4" name="Freeform 4"/>
          <p:cNvSpPr/>
          <p:nvPr/>
        </p:nvSpPr>
        <p:spPr>
          <a:xfrm>
            <a:off x="224432" y="173203"/>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aph of alcohol content by state&#10;&#10;Description automatically generated">
            <a:extLst>
              <a:ext uri="{FF2B5EF4-FFF2-40B4-BE49-F238E27FC236}">
                <a16:creationId xmlns:a16="http://schemas.microsoft.com/office/drawing/2014/main" id="{2833E9F5-A87A-4660-C9A5-63266296EFD0}"/>
              </a:ext>
            </a:extLst>
          </p:cNvPr>
          <p:cNvPicPr>
            <a:picLocks noChangeAspect="1"/>
          </p:cNvPicPr>
          <p:nvPr/>
        </p:nvPicPr>
        <p:blipFill>
          <a:blip r:embed="rId2"/>
          <a:stretch>
            <a:fillRect/>
          </a:stretch>
        </p:blipFill>
        <p:spPr>
          <a:xfrm>
            <a:off x="1180671" y="2103571"/>
            <a:ext cx="10785573" cy="6656518"/>
          </a:xfrm>
          <a:prstGeom prst="rect">
            <a:avLst/>
          </a:prstGeom>
        </p:spPr>
      </p:pic>
      <p:sp>
        <p:nvSpPr>
          <p:cNvPr id="5" name="TextBox 5"/>
          <p:cNvSpPr txBox="1"/>
          <p:nvPr/>
        </p:nvSpPr>
        <p:spPr>
          <a:xfrm>
            <a:off x="12163183" y="2503533"/>
            <a:ext cx="5165271" cy="5171748"/>
          </a:xfrm>
          <a:prstGeom prst="rect">
            <a:avLst/>
          </a:prstGeom>
        </p:spPr>
        <p:txBody>
          <a:bodyPr vert="horz" lIns="91440" tIns="45720" rIns="91440" bIns="45720" rtlCol="0" anchor="t">
            <a:normAutofit/>
          </a:bodyPr>
          <a:lstStyle/>
          <a:p>
            <a:pPr marL="457200" indent="-457200">
              <a:lnSpc>
                <a:spcPct val="90000"/>
              </a:lnSpc>
              <a:spcAft>
                <a:spcPts val="600"/>
              </a:spcAft>
              <a:buFont typeface="Arial"/>
              <a:buChar char="•"/>
            </a:pPr>
            <a:endParaRPr lang="en-US" sz="2600">
              <a:cs typeface="Calibri"/>
            </a:endParaRPr>
          </a:p>
          <a:p>
            <a:pPr marL="737870" lvl="1" indent="-457200">
              <a:lnSpc>
                <a:spcPct val="90000"/>
              </a:lnSpc>
              <a:spcAft>
                <a:spcPts val="600"/>
              </a:spcAft>
              <a:buFont typeface="Arial"/>
              <a:buChar char="•"/>
            </a:pPr>
            <a:r>
              <a:rPr lang="en-US" sz="2600"/>
              <a:t>The dataset contains 2410 observations, with some missing values present in the ABV and IBU columns.</a:t>
            </a:r>
            <a:endParaRPr lang="en-US" sz="2600">
              <a:cs typeface="Calibri"/>
            </a:endParaRPr>
          </a:p>
          <a:p>
            <a:pPr marL="737870" lvl="1" indent="-457200">
              <a:lnSpc>
                <a:spcPct val="90000"/>
              </a:lnSpc>
              <a:spcAft>
                <a:spcPts val="600"/>
              </a:spcAft>
              <a:buFont typeface="Arial"/>
              <a:buChar char="•"/>
            </a:pPr>
            <a:r>
              <a:rPr lang="en-US" sz="2600"/>
              <a:t>After cleaning, the data shows a minimum ABV of 0.001, a maximum of 0.128, and a median of 0.056.</a:t>
            </a:r>
            <a:endParaRPr lang="en-US" sz="2600">
              <a:cs typeface="Calibri"/>
            </a:endParaRPr>
          </a:p>
          <a:p>
            <a:pPr marL="737870" lvl="1" indent="-457200">
              <a:lnSpc>
                <a:spcPct val="90000"/>
              </a:lnSpc>
              <a:spcAft>
                <a:spcPts val="600"/>
              </a:spcAft>
              <a:buFont typeface="Arial"/>
              <a:buChar char="•"/>
            </a:pPr>
            <a:r>
              <a:rPr lang="en-US" sz="2600"/>
              <a:t>The medians for both ABV and IBU vary significantly across states, indicating diverse beer profiles nationwide.</a:t>
            </a:r>
            <a:endParaRPr lang="en-US" sz="2600">
              <a:cs typeface="Calibri"/>
            </a:endParaRPr>
          </a:p>
          <a:p>
            <a:pPr indent="-228600">
              <a:lnSpc>
                <a:spcPct val="90000"/>
              </a:lnSpc>
              <a:spcAft>
                <a:spcPts val="600"/>
              </a:spcAft>
              <a:buFont typeface="Arial" panose="020B0604020202020204" pitchFamily="34" charset="0"/>
              <a:buChar char="•"/>
            </a:pPr>
            <a:endParaRPr lang="en-US" sz="2600"/>
          </a:p>
        </p:txBody>
      </p:sp>
      <p:grpSp>
        <p:nvGrpSpPr>
          <p:cNvPr id="32" name="Group 3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37" y="10106632"/>
            <a:ext cx="18310799" cy="185045"/>
            <a:chOff x="-5025" y="6737718"/>
            <a:chExt cx="12207200" cy="123363"/>
          </a:xfrm>
        </p:grpSpPr>
        <p:sp>
          <p:nvSpPr>
            <p:cNvPr id="26" name="Rectangle 25">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4"/>
          <p:cNvSpPr/>
          <p:nvPr/>
        </p:nvSpPr>
        <p:spPr>
          <a:xfrm>
            <a:off x="224432" y="173203"/>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sp>
    </p:spTree>
    <p:extLst>
      <p:ext uri="{BB962C8B-B14F-4D97-AF65-F5344CB8AC3E}">
        <p14:creationId xmlns:p14="http://schemas.microsoft.com/office/powerpoint/2010/main" val="170454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0132BD-964D-6B96-F305-512006A497DF}"/>
              </a:ext>
            </a:extLst>
          </p:cNvPr>
          <p:cNvSpPr txBox="1"/>
          <p:nvPr/>
        </p:nvSpPr>
        <p:spPr>
          <a:xfrm>
            <a:off x="946404" y="4210812"/>
            <a:ext cx="5143500" cy="51160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09270" lvl="1" indent="-228600">
              <a:lnSpc>
                <a:spcPct val="90000"/>
              </a:lnSpc>
              <a:spcAft>
                <a:spcPts val="600"/>
              </a:spcAft>
              <a:buFont typeface="Arial" panose="020B0604020202020204" pitchFamily="34" charset="0"/>
              <a:buChar char="•"/>
            </a:pPr>
            <a:r>
              <a:rPr lang="en-US" sz="3300"/>
              <a:t>The IBU ranges from 4 to 138, with a median bitterness level of 35.</a:t>
            </a:r>
          </a:p>
          <a:p>
            <a:pPr marL="509270" lvl="1" indent="-228600">
              <a:lnSpc>
                <a:spcPct val="90000"/>
              </a:lnSpc>
              <a:spcAft>
                <a:spcPts val="600"/>
              </a:spcAft>
              <a:buFont typeface="Arial" panose="020B0604020202020204" pitchFamily="34" charset="0"/>
              <a:buChar char="•"/>
            </a:pPr>
            <a:r>
              <a:rPr lang="en-US" sz="3300"/>
              <a:t>The state producing the beer with the highest alcohol content (ABV) is Kentucky (KY).</a:t>
            </a:r>
          </a:p>
          <a:p>
            <a:pPr marL="509270" lvl="1" indent="-228600">
              <a:lnSpc>
                <a:spcPct val="90000"/>
              </a:lnSpc>
              <a:spcAft>
                <a:spcPts val="600"/>
              </a:spcAft>
              <a:buFont typeface="Arial" panose="020B0604020202020204" pitchFamily="34" charset="0"/>
              <a:buChar char="•"/>
            </a:pPr>
            <a:r>
              <a:rPr lang="en-US" sz="3300"/>
              <a:t>Oregon (OR) leads in terms of the most bitter beer (highest IBU).</a:t>
            </a:r>
          </a:p>
        </p:txBody>
      </p:sp>
      <p:pic>
        <p:nvPicPr>
          <p:cNvPr id="2" name="Picture 1" descr="A graph of a number of states&#10;&#10;Description automatically generated">
            <a:extLst>
              <a:ext uri="{FF2B5EF4-FFF2-40B4-BE49-F238E27FC236}">
                <a16:creationId xmlns:a16="http://schemas.microsoft.com/office/drawing/2014/main" id="{2632E7E5-6B77-8F2C-52AE-0F447C16A195}"/>
              </a:ext>
            </a:extLst>
          </p:cNvPr>
          <p:cNvPicPr>
            <a:picLocks noChangeAspect="1"/>
          </p:cNvPicPr>
          <p:nvPr/>
        </p:nvPicPr>
        <p:blipFill>
          <a:blip r:embed="rId2"/>
          <a:stretch>
            <a:fillRect/>
          </a:stretch>
        </p:blipFill>
        <p:spPr>
          <a:xfrm>
            <a:off x="6981444" y="1946215"/>
            <a:ext cx="10355580" cy="6394569"/>
          </a:xfrm>
          <a:prstGeom prst="rect">
            <a:avLst/>
          </a:prstGeom>
        </p:spPr>
      </p:pic>
      <p:sp>
        <p:nvSpPr>
          <p:cNvPr id="4" name="Freeform 4"/>
          <p:cNvSpPr/>
          <p:nvPr/>
        </p:nvSpPr>
        <p:spPr>
          <a:xfrm>
            <a:off x="224432" y="173203"/>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sp>
    </p:spTree>
    <p:extLst>
      <p:ext uri="{BB962C8B-B14F-4D97-AF65-F5344CB8AC3E}">
        <p14:creationId xmlns:p14="http://schemas.microsoft.com/office/powerpoint/2010/main" val="201595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95575" y="4721626"/>
            <a:ext cx="6610490" cy="5048498"/>
          </a:xfrm>
          <a:prstGeom prst="rect">
            <a:avLst/>
          </a:prstGeom>
        </p:spPr>
        <p:txBody>
          <a:bodyPr lIns="0" tIns="0" rIns="0" bIns="0" rtlCol="0" anchor="t">
            <a:spAutoFit/>
          </a:bodyPr>
          <a:lstStyle/>
          <a:p>
            <a:pPr marL="514350" indent="-285750">
              <a:lnSpc>
                <a:spcPts val="3304"/>
              </a:lnSpc>
              <a:buFont typeface="Arial"/>
              <a:buChar char="•"/>
            </a:pPr>
            <a:r>
              <a:rPr lang="en-US" sz="2350">
                <a:solidFill>
                  <a:srgbClr val="000000"/>
                </a:solidFill>
                <a:latin typeface="Helvetica World"/>
              </a:rPr>
              <a:t>The state with highest ABV is Kentucky followed by Indiana. </a:t>
            </a:r>
            <a:endParaRPr lang="en-US" sz="2350">
              <a:solidFill>
                <a:srgbClr val="000000"/>
              </a:solidFill>
              <a:latin typeface="Helvetica World"/>
              <a:ea typeface="Helvetica World"/>
              <a:cs typeface="Helvetica World"/>
            </a:endParaRPr>
          </a:p>
          <a:p>
            <a:pPr marL="509270" lvl="1" indent="-254635">
              <a:lnSpc>
                <a:spcPts val="3304"/>
              </a:lnSpc>
              <a:buFont typeface="Arial"/>
              <a:buChar char="•"/>
            </a:pPr>
            <a:r>
              <a:rPr lang="en-US" sz="2350">
                <a:solidFill>
                  <a:srgbClr val="000000"/>
                </a:solidFill>
                <a:latin typeface="Helvetica World"/>
              </a:rPr>
              <a:t>This information was extracted using the maximum value in each respective photo (ABV and IBU), pointing us directly to the state associated with these values.</a:t>
            </a:r>
            <a:endParaRPr lang="en-US" sz="2350">
              <a:solidFill>
                <a:srgbClr val="000000"/>
              </a:solidFill>
              <a:latin typeface="Helvetica World"/>
              <a:ea typeface="Helvetica World"/>
              <a:cs typeface="Helvetica World"/>
            </a:endParaRPr>
          </a:p>
          <a:p>
            <a:pPr marL="509270" lvl="1" indent="-254635">
              <a:lnSpc>
                <a:spcPts val="3304"/>
              </a:lnSpc>
              <a:buFont typeface="Arial"/>
              <a:buChar char="•"/>
            </a:pPr>
            <a:r>
              <a:rPr lang="en-US" sz="2350">
                <a:solidFill>
                  <a:srgbClr val="000000"/>
                </a:solidFill>
                <a:latin typeface="Helvetica World"/>
              </a:rPr>
              <a:t>The output provided us with the states producing the beer with the highest alcohol content and bitterness level based on the data we had. Please note that results can vary with different or more updated data.</a:t>
            </a:r>
            <a:endParaRPr lang="en-US" sz="2350">
              <a:solidFill>
                <a:srgbClr val="000000"/>
              </a:solidFill>
              <a:latin typeface="Helvetica World"/>
              <a:ea typeface="Helvetica World"/>
              <a:cs typeface="Helvetica World"/>
            </a:endParaRPr>
          </a:p>
          <a:p>
            <a:pPr>
              <a:lnSpc>
                <a:spcPts val="3304"/>
              </a:lnSpc>
            </a:pPr>
            <a:endParaRPr lang="en-US" sz="2360">
              <a:solidFill>
                <a:srgbClr val="000000"/>
              </a:solidFill>
              <a:latin typeface="Helvetica World"/>
            </a:endParaRPr>
          </a:p>
        </p:txBody>
      </p:sp>
      <p:sp>
        <p:nvSpPr>
          <p:cNvPr id="4" name="TextBox 4"/>
          <p:cNvSpPr txBox="1"/>
          <p:nvPr/>
        </p:nvSpPr>
        <p:spPr>
          <a:xfrm>
            <a:off x="864446" y="2080234"/>
            <a:ext cx="16632929" cy="1662956"/>
          </a:xfrm>
          <a:prstGeom prst="rect">
            <a:avLst/>
          </a:prstGeom>
        </p:spPr>
        <p:txBody>
          <a:bodyPr wrap="square" lIns="0" tIns="0" rIns="0" bIns="0" rtlCol="0" anchor="t">
            <a:spAutoFit/>
          </a:bodyPr>
          <a:lstStyle/>
          <a:p>
            <a:pPr>
              <a:lnSpc>
                <a:spcPts val="3304"/>
              </a:lnSpc>
            </a:pPr>
            <a:endParaRPr/>
          </a:p>
          <a:p>
            <a:pPr>
              <a:lnSpc>
                <a:spcPts val="3304"/>
              </a:lnSpc>
            </a:pPr>
            <a:r>
              <a:rPr lang="en-US" sz="2360">
                <a:solidFill>
                  <a:srgbClr val="000000"/>
                </a:solidFill>
                <a:latin typeface="Helvetica World"/>
              </a:rPr>
              <a:t>Our analysis revealed the states producing the beer with the highest alcohol (ABV) and bitterness (IBU) levels. These findings could guide consumers' choices and influence brewers' strategies. </a:t>
            </a:r>
          </a:p>
          <a:p>
            <a:pPr>
              <a:lnSpc>
                <a:spcPts val="3304"/>
              </a:lnSpc>
            </a:pPr>
            <a:endParaRPr lang="en-US" sz="2360">
              <a:solidFill>
                <a:srgbClr val="000000"/>
              </a:solidFill>
              <a:latin typeface="Helvetica World"/>
            </a:endParaRPr>
          </a:p>
        </p:txBody>
      </p:sp>
      <p:sp>
        <p:nvSpPr>
          <p:cNvPr id="5" name="TextBox 5"/>
          <p:cNvSpPr txBox="1"/>
          <p:nvPr/>
        </p:nvSpPr>
        <p:spPr>
          <a:xfrm>
            <a:off x="2983021" y="723463"/>
            <a:ext cx="12321958" cy="678712"/>
          </a:xfrm>
          <a:prstGeom prst="rect">
            <a:avLst/>
          </a:prstGeom>
        </p:spPr>
        <p:txBody>
          <a:bodyPr lIns="0" tIns="0" rIns="0" bIns="0" rtlCol="0" anchor="t">
            <a:spAutoFit/>
          </a:bodyPr>
          <a:lstStyle/>
          <a:p>
            <a:pPr marL="0" lvl="0" indent="0" algn="ctr">
              <a:lnSpc>
                <a:spcPts val="5700"/>
              </a:lnSpc>
              <a:spcBef>
                <a:spcPct val="0"/>
              </a:spcBef>
            </a:pPr>
            <a:r>
              <a:rPr lang="en-US" sz="4050">
                <a:solidFill>
                  <a:srgbClr val="000000"/>
                </a:solidFill>
                <a:latin typeface="Helvetica World"/>
              </a:rPr>
              <a:t>Which state has the maximum alcoholic (ABV) beer? </a:t>
            </a:r>
            <a:endParaRPr lang="en-US" sz="4050">
              <a:solidFill>
                <a:srgbClr val="000000"/>
              </a:solidFill>
              <a:latin typeface="Helvetica World"/>
              <a:ea typeface="Helvetica World"/>
              <a:cs typeface="Helvetica World"/>
            </a:endParaRPr>
          </a:p>
        </p:txBody>
      </p:sp>
      <p:sp>
        <p:nvSpPr>
          <p:cNvPr id="6" name="Freeform 6"/>
          <p:cNvSpPr/>
          <p:nvPr/>
        </p:nvSpPr>
        <p:spPr>
          <a:xfrm>
            <a:off x="32722" y="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2"/>
            <a:stretch>
              <a:fillRect l="-46651" t="-72929" r="-45373" b="-81385"/>
            </a:stretch>
          </a:blipFill>
        </p:spPr>
      </p:sp>
      <p:pic>
        <p:nvPicPr>
          <p:cNvPr id="9" name="Picture 8" descr="A graph of different colored lines&#10;&#10;Description automatically generated">
            <a:extLst>
              <a:ext uri="{FF2B5EF4-FFF2-40B4-BE49-F238E27FC236}">
                <a16:creationId xmlns:a16="http://schemas.microsoft.com/office/drawing/2014/main" id="{426C18B9-102D-CD76-8A7B-75737A85A765}"/>
              </a:ext>
            </a:extLst>
          </p:cNvPr>
          <p:cNvPicPr>
            <a:picLocks noChangeAspect="1"/>
          </p:cNvPicPr>
          <p:nvPr/>
        </p:nvPicPr>
        <p:blipFill>
          <a:blip r:embed="rId3"/>
          <a:stretch>
            <a:fillRect/>
          </a:stretch>
        </p:blipFill>
        <p:spPr>
          <a:xfrm>
            <a:off x="8549856" y="3762194"/>
            <a:ext cx="9124591" cy="5975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1543050" y="2950899"/>
            <a:ext cx="3943350" cy="3820885"/>
          </a:xfrm>
          <a:prstGeom prst="rect">
            <a:avLst/>
          </a:prstGeom>
          <a:noFill/>
        </p:spPr>
        <p:txBody>
          <a:bodyPr vert="horz" lIns="91440" tIns="45720" rIns="91440" bIns="45720" rtlCol="0" anchor="ctr">
            <a:normAutofit/>
          </a:bodyPr>
          <a:lstStyle/>
          <a:p>
            <a:pPr marL="0" lvl="0" indent="0" algn="ctr">
              <a:lnSpc>
                <a:spcPct val="90000"/>
              </a:lnSpc>
              <a:spcBef>
                <a:spcPct val="0"/>
              </a:spcBef>
              <a:spcAft>
                <a:spcPts val="600"/>
              </a:spcAft>
            </a:pPr>
            <a:r>
              <a:rPr lang="en-US" sz="3800" kern="1200" dirty="0">
                <a:solidFill>
                  <a:srgbClr val="FFFFFF"/>
                </a:solidFill>
                <a:latin typeface="+mj-lt"/>
                <a:ea typeface="+mj-ea"/>
                <a:cs typeface="+mj-cs"/>
              </a:rPr>
              <a:t>Which state has the most bitter (IBU) beer?</a:t>
            </a:r>
          </a:p>
        </p:txBody>
      </p:sp>
      <p:pic>
        <p:nvPicPr>
          <p:cNvPr id="2" name="Picture 1" descr="A graph of different colored vertical lines&#10;&#10;Description automatically generated">
            <a:extLst>
              <a:ext uri="{FF2B5EF4-FFF2-40B4-BE49-F238E27FC236}">
                <a16:creationId xmlns:a16="http://schemas.microsoft.com/office/drawing/2014/main" id="{B7F22657-16A2-ED4B-34D2-84A99F55CA6D}"/>
              </a:ext>
            </a:extLst>
          </p:cNvPr>
          <p:cNvPicPr>
            <a:picLocks noChangeAspect="1"/>
          </p:cNvPicPr>
          <p:nvPr/>
        </p:nvPicPr>
        <p:blipFill>
          <a:blip r:embed="rId2"/>
          <a:stretch>
            <a:fillRect/>
          </a:stretch>
        </p:blipFill>
        <p:spPr>
          <a:xfrm>
            <a:off x="7165974" y="1810735"/>
            <a:ext cx="10171050" cy="6662036"/>
          </a:xfrm>
          <a:prstGeom prst="rect">
            <a:avLst/>
          </a:prstGeom>
        </p:spPr>
      </p:pic>
      <p:sp>
        <p:nvSpPr>
          <p:cNvPr id="6" name="Freeform 6"/>
          <p:cNvSpPr/>
          <p:nvPr/>
        </p:nvSpPr>
        <p:spPr>
          <a:xfrm>
            <a:off x="32722" y="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sp>
      <p:sp>
        <p:nvSpPr>
          <p:cNvPr id="3" name="TextBox 2">
            <a:extLst>
              <a:ext uri="{FF2B5EF4-FFF2-40B4-BE49-F238E27FC236}">
                <a16:creationId xmlns:a16="http://schemas.microsoft.com/office/drawing/2014/main" id="{20CA3D9B-817F-30B3-01D6-56F4EF71BA30}"/>
              </a:ext>
            </a:extLst>
          </p:cNvPr>
          <p:cNvSpPr txBox="1"/>
          <p:nvPr/>
        </p:nvSpPr>
        <p:spPr>
          <a:xfrm>
            <a:off x="1536806" y="6204857"/>
            <a:ext cx="32849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Oregon has the highest IBU and is followed by Virgina.</a:t>
            </a:r>
          </a:p>
        </p:txBody>
      </p:sp>
    </p:spTree>
    <p:extLst>
      <p:ext uri="{BB962C8B-B14F-4D97-AF65-F5344CB8AC3E}">
        <p14:creationId xmlns:p14="http://schemas.microsoft.com/office/powerpoint/2010/main" val="110680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67120" y="933450"/>
            <a:ext cx="11156592" cy="1743175"/>
          </a:xfrm>
          <a:prstGeom prst="rect">
            <a:avLst/>
          </a:prstGeom>
        </p:spPr>
        <p:txBody>
          <a:bodyPr lIns="0" tIns="0" rIns="0" bIns="0" rtlCol="0" anchor="t">
            <a:spAutoFit/>
          </a:bodyPr>
          <a:lstStyle/>
          <a:p>
            <a:pPr marL="0" lvl="0" indent="0" algn="ctr">
              <a:lnSpc>
                <a:spcPts val="7123"/>
              </a:lnSpc>
              <a:spcBef>
                <a:spcPct val="0"/>
              </a:spcBef>
            </a:pPr>
            <a:r>
              <a:rPr lang="en-US" sz="5088">
                <a:solidFill>
                  <a:srgbClr val="000000"/>
                </a:solidFill>
                <a:latin typeface="Helvetica World"/>
              </a:rPr>
              <a:t>Summary statistics, distribution of the ABV variable and missing values.</a:t>
            </a:r>
          </a:p>
        </p:txBody>
      </p:sp>
      <p:sp>
        <p:nvSpPr>
          <p:cNvPr id="3" name="TextBox 3"/>
          <p:cNvSpPr txBox="1"/>
          <p:nvPr/>
        </p:nvSpPr>
        <p:spPr>
          <a:xfrm>
            <a:off x="1627549" y="3621431"/>
            <a:ext cx="14627951" cy="5636869"/>
          </a:xfrm>
          <a:prstGeom prst="rect">
            <a:avLst/>
          </a:prstGeom>
        </p:spPr>
        <p:txBody>
          <a:bodyPr lIns="0" tIns="0" rIns="0" bIns="0" rtlCol="0" anchor="t">
            <a:spAutoFit/>
          </a:bodyPr>
          <a:lstStyle/>
          <a:p>
            <a:pPr>
              <a:lnSpc>
                <a:spcPts val="3761"/>
              </a:lnSpc>
            </a:pPr>
            <a:r>
              <a:rPr lang="en-US" sz="2686">
                <a:solidFill>
                  <a:srgbClr val="000000"/>
                </a:solidFill>
                <a:latin typeface="Helvetica World"/>
              </a:rPr>
              <a:t>Through an analysis of our beer dataset, we've identified key insights into the Alcohol by Volume (ABV) and International Bitterness Units (IBU). The ABV ranges from 0.1% to 12.8%, with the majority of beers sitting around 5.6%. However, the average ABV is slightly higher at 5.98%, indicating the presence of some significantly stronger beers. When it comes to bitterness as measured by IBUs, the median value is 35, but the mean is 42.71, showing that some beers have a considerably high bitterness level. A regional analysis highlights Kentucky as the producer of the beer with the highest ABV, while Oregon leads with the most bitter beer. It's important to note that these findings are based on our current dataset, and may not represent all beers. We also handled missing data points responsibly; specifically, 62 instances where the ABV was not recorded were excluded from the analysis. These insights could be valuable in shaping marketing strategies and understanding regional taste preferences.</a:t>
            </a:r>
          </a:p>
          <a:p>
            <a:pPr>
              <a:lnSpc>
                <a:spcPts val="3761"/>
              </a:lnSpc>
            </a:pPr>
            <a:endParaRPr lang="en-US" sz="2686">
              <a:solidFill>
                <a:srgbClr val="000000"/>
              </a:solidFill>
              <a:latin typeface="Helvetica World"/>
            </a:endParaRPr>
          </a:p>
        </p:txBody>
      </p:sp>
      <p:sp>
        <p:nvSpPr>
          <p:cNvPr id="4" name="Freeform 4"/>
          <p:cNvSpPr/>
          <p:nvPr/>
        </p:nvSpPr>
        <p:spPr>
          <a:xfrm>
            <a:off x="152400" y="1524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2"/>
            <a:stretch>
              <a:fillRect l="-46651" t="-72929" r="-45373" b="-81385"/>
            </a:stretch>
          </a:blipFill>
        </p:spPr>
      </p:sp>
      <p:sp>
        <p:nvSpPr>
          <p:cNvPr id="5" name="Freeform 5"/>
          <p:cNvSpPr/>
          <p:nvPr/>
        </p:nvSpPr>
        <p:spPr>
          <a:xfrm>
            <a:off x="14010068" y="771199"/>
            <a:ext cx="3731432" cy="2528045"/>
          </a:xfrm>
          <a:custGeom>
            <a:avLst/>
            <a:gdLst/>
            <a:ahLst/>
            <a:cxnLst/>
            <a:rect l="l" t="t" r="r" b="b"/>
            <a:pathLst>
              <a:path w="3731432" h="2528045">
                <a:moveTo>
                  <a:pt x="0" y="0"/>
                </a:moveTo>
                <a:lnTo>
                  <a:pt x="3731433" y="0"/>
                </a:lnTo>
                <a:lnTo>
                  <a:pt x="3731433" y="2528045"/>
                </a:lnTo>
                <a:lnTo>
                  <a:pt x="0" y="25280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3216252" y="5295900"/>
            <a:ext cx="5376548" cy="5295900"/>
            <a:chOff x="0" y="0"/>
            <a:chExt cx="7168731" cy="7061200"/>
          </a:xfrm>
        </p:grpSpPr>
        <p:sp>
          <p:nvSpPr>
            <p:cNvPr id="7" name="Freeform 7"/>
            <p:cNvSpPr/>
            <p:nvPr/>
          </p:nvSpPr>
          <p:spPr>
            <a:xfrm rot="-10800000">
              <a:off x="0" y="0"/>
              <a:ext cx="7168731" cy="7061200"/>
            </a:xfrm>
            <a:custGeom>
              <a:avLst/>
              <a:gdLst/>
              <a:ahLst/>
              <a:cxnLst/>
              <a:rect l="l" t="t" r="r" b="b"/>
              <a:pathLst>
                <a:path w="7168731" h="7061200">
                  <a:moveTo>
                    <a:pt x="0" y="0"/>
                  </a:moveTo>
                  <a:lnTo>
                    <a:pt x="7168731" y="0"/>
                  </a:lnTo>
                  <a:lnTo>
                    <a:pt x="7168731" y="7061200"/>
                  </a:lnTo>
                  <a:lnTo>
                    <a:pt x="0" y="70612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2019712" y="1928743"/>
              <a:ext cx="5054442" cy="5054442"/>
            </a:xfrm>
            <a:custGeom>
              <a:avLst/>
              <a:gdLst/>
              <a:ahLst/>
              <a:cxnLst/>
              <a:rect l="l" t="t" r="r" b="b"/>
              <a:pathLst>
                <a:path w="5054442" h="5054442">
                  <a:moveTo>
                    <a:pt x="0" y="0"/>
                  </a:moveTo>
                  <a:lnTo>
                    <a:pt x="5054443" y="0"/>
                  </a:lnTo>
                  <a:lnTo>
                    <a:pt x="5054443" y="5054442"/>
                  </a:lnTo>
                  <a:lnTo>
                    <a:pt x="0" y="50544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13</Slides>
  <Notes>1</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Beer and Breweries Case Study</dc:title>
  <cp:revision>210</cp:revision>
  <dcterms:created xsi:type="dcterms:W3CDTF">2006-08-16T00:00:00Z</dcterms:created>
  <dcterms:modified xsi:type="dcterms:W3CDTF">2024-03-09T06:34:29Z</dcterms:modified>
  <dc:identifier>DAF9_aaK8v4</dc:identifier>
</cp:coreProperties>
</file>